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8" r:id="rId2"/>
  </p:sldMasterIdLst>
  <p:notesMasterIdLst>
    <p:notesMasterId r:id="rId8"/>
  </p:notesMasterIdLst>
  <p:sldIdLst>
    <p:sldId id="256" r:id="rId3"/>
    <p:sldId id="260" r:id="rId4"/>
    <p:sldId id="257" r:id="rId5"/>
    <p:sldId id="259" r:id="rId6"/>
    <p:sldId id="258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5" d="100"/>
          <a:sy n="45" d="100"/>
        </p:scale>
        <p:origin x="-370" y="187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6" name="Shape 20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415925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hyperlink" Target="http://mrororr.ru/" TargetMode="External"/><Relationship Id="rId13" Type="http://schemas.openxmlformats.org/officeDocument/2006/relationships/hyperlink" Target="https://www.instagram.com/medradiology.moscow/" TargetMode="External"/><Relationship Id="rId18" Type="http://schemas.openxmlformats.org/officeDocument/2006/relationships/image" Target="../media/image12.png"/><Relationship Id="rId3" Type="http://schemas.openxmlformats.org/officeDocument/2006/relationships/hyperlink" Target="http://&#1084;&#1077;&#1076;&#1088;&#1072;&#1076;&#1080;&#1086;&#1083;&#1086;&#1075;&#1080;&#1103;.&#1084;&#1086;&#1089;&#1082;&#1074;&#1072;/" TargetMode="External"/><Relationship Id="rId7" Type="http://schemas.openxmlformats.org/officeDocument/2006/relationships/hyperlink" Target="http://sdo.npcmr.ru/" TargetMode="External"/><Relationship Id="rId12" Type="http://schemas.openxmlformats.org/officeDocument/2006/relationships/hyperlink" Target="https://vk.com/npcmr" TargetMode="External"/><Relationship Id="rId17" Type="http://schemas.openxmlformats.org/officeDocument/2006/relationships/image" Target="../media/image8.png"/><Relationship Id="rId2" Type="http://schemas.openxmlformats.org/officeDocument/2006/relationships/image" Target="../media/image11.png"/><Relationship Id="rId16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://www.pet-omc.ru/" TargetMode="External"/><Relationship Id="rId11" Type="http://schemas.openxmlformats.org/officeDocument/2006/relationships/hyperlink" Target="https://www.youtube.com/channel/UCu5ER1JrdPILCaM9OD792tA" TargetMode="External"/><Relationship Id="rId5" Type="http://schemas.openxmlformats.org/officeDocument/2006/relationships/hyperlink" Target="http://&#1089;&#1082;&#1088;&#1080;&#1085;&#1080;&#1085;&#1075;&#1088;&#1072;&#1082;&#1072;.&#1088;&#1092;/" TargetMode="External"/><Relationship Id="rId15" Type="http://schemas.openxmlformats.org/officeDocument/2006/relationships/hyperlink" Target="https://ok.ru/group/53492896301187" TargetMode="External"/><Relationship Id="rId10" Type="http://schemas.openxmlformats.org/officeDocument/2006/relationships/hyperlink" Target="https://www.facebook.com/medradiology.moscow/" TargetMode="External"/><Relationship Id="rId4" Type="http://schemas.openxmlformats.org/officeDocument/2006/relationships/hyperlink" Target="http://ndkt.ru/" TargetMode="External"/><Relationship Id="rId9" Type="http://schemas.openxmlformats.org/officeDocument/2006/relationships/hyperlink" Target="https://mosmed.ai/" TargetMode="External"/><Relationship Id="rId14" Type="http://schemas.openxmlformats.org/officeDocument/2006/relationships/hyperlink" Target="https://t.me/MoscowRadiology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ользовательский макет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Рисунок 5" descr="Рисунок 5"/>
          <p:cNvPicPr>
            <a:picLocks noChangeAspect="1"/>
          </p:cNvPicPr>
          <p:nvPr/>
        </p:nvPicPr>
        <p:blipFill>
          <a:blip r:embed="rId2">
            <a:extLst/>
          </a:blip>
          <a:srcRect r="70850"/>
          <a:stretch>
            <a:fillRect/>
          </a:stretch>
        </p:blipFill>
        <p:spPr>
          <a:xfrm>
            <a:off x="22993350" y="403224"/>
            <a:ext cx="993776" cy="8604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974050" y="403224"/>
            <a:ext cx="784230" cy="8604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image3.png" descr="image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748750" y="231774"/>
            <a:ext cx="1282700" cy="11874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Рисунок 9" descr="Рисунок 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9526" y="13627100"/>
            <a:ext cx="24390352" cy="920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Рисунок 21" descr="Рисунок 2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-9526" y="1704974"/>
            <a:ext cx="3600452" cy="92085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Body Level One…"/>
          <p:cNvSpPr txBox="1">
            <a:spLocks noGrp="1"/>
          </p:cNvSpPr>
          <p:nvPr>
            <p:ph type="body" idx="1"/>
          </p:nvPr>
        </p:nvSpPr>
        <p:spPr>
          <a:xfrm>
            <a:off x="1273698" y="3064560"/>
            <a:ext cx="21756220" cy="8702686"/>
          </a:xfrm>
          <a:prstGeom prst="rect">
            <a:avLst/>
          </a:prstGeom>
        </p:spPr>
        <p:txBody>
          <a:bodyPr lIns="91436" tIns="91436" rIns="91436" bIns="91436"/>
          <a:lstStyle>
            <a:lvl1pPr marL="457200" indent="-4572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65200" indent="-5080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485900" indent="-5715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79600" indent="-5080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336800" indent="-5080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827969" y="12946255"/>
            <a:ext cx="556035" cy="536190"/>
          </a:xfrm>
          <a:prstGeom prst="rect">
            <a:avLst/>
          </a:prstGeom>
        </p:spPr>
        <p:txBody>
          <a:bodyPr lIns="91436" tIns="91436" rIns="91436" bIns="91436" anchor="ctr"/>
          <a:lstStyle>
            <a:lvl1pPr algn="r" defTabSz="1828800">
              <a:defRPr sz="2800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ользовательский макет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Рисунок 5" descr="Рисунок 5"/>
          <p:cNvPicPr>
            <a:picLocks noChangeAspect="1"/>
          </p:cNvPicPr>
          <p:nvPr/>
        </p:nvPicPr>
        <p:blipFill>
          <a:blip r:embed="rId2">
            <a:extLst/>
          </a:blip>
          <a:srcRect r="70850"/>
          <a:stretch>
            <a:fillRect/>
          </a:stretch>
        </p:blipFill>
        <p:spPr>
          <a:xfrm>
            <a:off x="22993350" y="403224"/>
            <a:ext cx="993776" cy="8604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974050" y="403224"/>
            <a:ext cx="784230" cy="8604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image3.png" descr="image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748750" y="231774"/>
            <a:ext cx="1282700" cy="11874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Рисунок 9" descr="Рисунок 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9526" y="13627100"/>
            <a:ext cx="24390352" cy="920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Рисунок 21" descr="Рисунок 2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-9526" y="1704974"/>
            <a:ext cx="3600452" cy="92085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Body Level One…"/>
          <p:cNvSpPr txBox="1">
            <a:spLocks noGrp="1"/>
          </p:cNvSpPr>
          <p:nvPr>
            <p:ph type="body" idx="1"/>
          </p:nvPr>
        </p:nvSpPr>
        <p:spPr>
          <a:xfrm>
            <a:off x="1273698" y="3064560"/>
            <a:ext cx="21756220" cy="8702686"/>
          </a:xfrm>
          <a:prstGeom prst="rect">
            <a:avLst/>
          </a:prstGeom>
        </p:spPr>
        <p:txBody>
          <a:bodyPr lIns="91436" tIns="91436" rIns="91436" bIns="91436"/>
          <a:lstStyle>
            <a:lvl1pPr marL="457200" indent="-4572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65200" indent="-5080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485900" indent="-5715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79600" indent="-5080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336800" indent="-5080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827969" y="12946255"/>
            <a:ext cx="556035" cy="536190"/>
          </a:xfrm>
          <a:prstGeom prst="rect">
            <a:avLst/>
          </a:prstGeom>
        </p:spPr>
        <p:txBody>
          <a:bodyPr lIns="91436" tIns="91436" rIns="91436" bIns="91436" anchor="ctr"/>
          <a:lstStyle>
            <a:lvl1pPr algn="r" defTabSz="1828800">
              <a:defRPr sz="2800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Рисунок 18" descr="Рисунок 18"/>
          <p:cNvPicPr>
            <a:picLocks noChangeAspect="1"/>
          </p:cNvPicPr>
          <p:nvPr/>
        </p:nvPicPr>
        <p:blipFill>
          <a:blip r:embed="rId2">
            <a:extLst/>
          </a:blip>
          <a:srcRect r="70850"/>
          <a:stretch>
            <a:fillRect/>
          </a:stretch>
        </p:blipFill>
        <p:spPr>
          <a:xfrm>
            <a:off x="22993350" y="520700"/>
            <a:ext cx="993776" cy="8604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974050" y="520700"/>
            <a:ext cx="784230" cy="8604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image3.png" descr="image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748750" y="352424"/>
            <a:ext cx="1282700" cy="1187454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Прямая соединительная линия 21"/>
          <p:cNvSpPr/>
          <p:nvPr/>
        </p:nvSpPr>
        <p:spPr>
          <a:xfrm>
            <a:off x="20243797" y="244470"/>
            <a:ext cx="10" cy="1295410"/>
          </a:xfrm>
          <a:prstGeom prst="line">
            <a:avLst/>
          </a:prstGeom>
          <a:ln w="50800">
            <a:solidFill>
              <a:srgbClr val="A6A6A6"/>
            </a:solidFill>
            <a:miter/>
          </a:ln>
        </p:spPr>
        <p:txBody>
          <a:bodyPr lIns="91437" tIns="91437" rIns="91437" bIns="91437"/>
          <a:lstStyle/>
          <a:p>
            <a:pPr algn="l" defTabSz="1828800">
              <a:defRPr sz="36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79" name="Рисунок 22" descr="Рисунок 2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9526" y="13627100"/>
            <a:ext cx="24390352" cy="920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Рисунок 25" descr="Рисунок 2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-9526" y="1704974"/>
            <a:ext cx="3600452" cy="92085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xfrm>
            <a:off x="1273698" y="2"/>
            <a:ext cx="18159576" cy="1750568"/>
          </a:xfrm>
          <a:prstGeom prst="rect">
            <a:avLst/>
          </a:prstGeom>
        </p:spPr>
        <p:txBody>
          <a:bodyPr lIns="72000" tIns="72000" rIns="72000" bIns="72000" anchor="ctr"/>
          <a:lstStyle>
            <a:lvl1pPr defTabSz="1828800">
              <a:lnSpc>
                <a:spcPct val="90000"/>
              </a:lnSpc>
              <a:defRPr sz="5200" spc="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xfrm>
            <a:off x="1273698" y="3064560"/>
            <a:ext cx="21756220" cy="8702686"/>
          </a:xfrm>
          <a:prstGeom prst="rect">
            <a:avLst/>
          </a:prstGeom>
        </p:spPr>
        <p:txBody>
          <a:bodyPr lIns="91436" tIns="91436" rIns="91436" bIns="91436"/>
          <a:lstStyle>
            <a:lvl1pPr marL="457200" indent="-4572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65200" indent="-5080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485900" indent="-5715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79600" indent="-5080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336800" indent="-508000" defTabSz="1828800">
              <a:spcBef>
                <a:spcPts val="2000"/>
              </a:spcBef>
              <a:buSzPct val="100000"/>
              <a:buFont typeface="Arial"/>
              <a:defRPr sz="40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827969" y="12946255"/>
            <a:ext cx="556035" cy="536190"/>
          </a:xfrm>
          <a:prstGeom prst="rect">
            <a:avLst/>
          </a:prstGeom>
        </p:spPr>
        <p:txBody>
          <a:bodyPr lIns="91436" tIns="91436" rIns="91436" bIns="91436" anchor="ctr"/>
          <a:lstStyle>
            <a:lvl1pPr algn="r" defTabSz="1828800">
              <a:defRPr sz="2800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лав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Рисунок 6" descr="Рисунок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68" y="0"/>
            <a:ext cx="24379264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86830" y="748506"/>
            <a:ext cx="1090421" cy="11940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3.png" descr="image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11842" y="491828"/>
            <a:ext cx="1798486" cy="1668330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Title Text"/>
          <p:cNvSpPr txBox="1">
            <a:spLocks noGrp="1"/>
          </p:cNvSpPr>
          <p:nvPr>
            <p:ph type="title"/>
          </p:nvPr>
        </p:nvSpPr>
        <p:spPr>
          <a:xfrm>
            <a:off x="1456628" y="6630230"/>
            <a:ext cx="13249474" cy="3489200"/>
          </a:xfrm>
          <a:prstGeom prst="rect">
            <a:avLst/>
          </a:prstGeom>
        </p:spPr>
        <p:txBody>
          <a:bodyPr lIns="91436" tIns="91436" rIns="91436" bIns="91436"/>
          <a:lstStyle>
            <a:lvl1pPr defTabSz="1828800">
              <a:lnSpc>
                <a:spcPct val="90000"/>
              </a:lnSpc>
              <a:defRPr sz="7200" b="0" spc="0">
                <a:solidFill>
                  <a:srgbClr val="005FAB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pic>
        <p:nvPicPr>
          <p:cNvPr id="194" name="Рисунок 4" descr="Рисунок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26470" y="716792"/>
            <a:ext cx="4569880" cy="12257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Рисунок 6" descr="Рисунок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4" y="0"/>
            <a:ext cx="24377652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87524" y="749300"/>
            <a:ext cx="1089026" cy="1193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age3.png" descr="image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11450" y="492126"/>
            <a:ext cx="1800226" cy="16668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Рисунок 4" descr="Рисунок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27526" y="717550"/>
            <a:ext cx="4568824" cy="1225550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970662" y="12470749"/>
            <a:ext cx="504540" cy="483902"/>
          </a:xfrm>
          <a:prstGeom prst="rect">
            <a:avLst/>
          </a:prstGeom>
        </p:spPr>
        <p:txBody>
          <a:bodyPr lIns="91436" tIns="91436" rIns="91436" bIns="91436" anchor="ctr"/>
          <a:lstStyle>
            <a:lvl1pPr algn="r" defTabSz="1828800"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2DC946D-7923-43C2-85E2-2935F11B00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" y="0"/>
            <a:ext cx="24379262" cy="13716000"/>
          </a:xfrm>
          <a:prstGeom prst="rect">
            <a:avLst/>
          </a:prstGeom>
        </p:spPr>
      </p:pic>
      <p:pic>
        <p:nvPicPr>
          <p:cNvPr id="8" name="image2.png">
            <a:extLst>
              <a:ext uri="{FF2B5EF4-FFF2-40B4-BE49-F238E27FC236}">
                <a16:creationId xmlns="" xmlns:a16="http://schemas.microsoft.com/office/drawing/2014/main" id="{4DED0E6A-2B10-4743-B6FC-40C69660999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6831" y="748507"/>
            <a:ext cx="1090410" cy="1194074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3.png">
            <a:extLst>
              <a:ext uri="{FF2B5EF4-FFF2-40B4-BE49-F238E27FC236}">
                <a16:creationId xmlns="" xmlns:a16="http://schemas.microsoft.com/office/drawing/2014/main" id="{B32891AF-39CD-4C29-8AA7-9C9AF520105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11845" y="491829"/>
            <a:ext cx="1798482" cy="1668330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Заголовок 1">
            <a:extLst>
              <a:ext uri="{FF2B5EF4-FFF2-40B4-BE49-F238E27FC236}">
                <a16:creationId xmlns="" xmlns:a16="http://schemas.microsoft.com/office/drawing/2014/main" id="{02286A3D-E3B7-4502-B58E-564D14AF6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630" y="6630233"/>
            <a:ext cx="13249472" cy="3489194"/>
          </a:xfrm>
        </p:spPr>
        <p:txBody>
          <a:bodyPr anchor="t">
            <a:normAutofit/>
          </a:bodyPr>
          <a:lstStyle>
            <a:lvl1pPr algn="l">
              <a:defRPr sz="7200">
                <a:solidFill>
                  <a:srgbClr val="005FAB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F80225C5-9A11-46B1-BEBF-AE9AEC34546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473" y="716796"/>
            <a:ext cx="4569878" cy="122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76449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>
            <a:extLst>
              <a:ext uri="{FF2B5EF4-FFF2-40B4-BE49-F238E27FC236}">
                <a16:creationId xmlns="" xmlns:a16="http://schemas.microsoft.com/office/drawing/2014/main" id="{3109B410-1A79-4B5F-B9DA-5E077A1A09C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0951685" y="12841358"/>
            <a:ext cx="3432314" cy="745516"/>
          </a:xfrm>
        </p:spPr>
        <p:txBody>
          <a:bodyPr vert="horz" lIns="91440" tIns="45720" rIns="91440" bIns="45720" rtlCol="0" anchor="ctr"/>
          <a:lstStyle>
            <a:lvl1pPr>
              <a:defRPr sz="2800" b="0"/>
            </a:lvl1pPr>
          </a:lstStyle>
          <a:p>
            <a:pPr defTabSz="1828800"/>
            <a:fld id="{86CB4B4D-7CA3-9044-876B-883B54F8677D}" type="slidenum">
              <a:rPr lang="ru-RU" smtClean="0">
                <a:solidFill>
                  <a:srgbClr val="575757">
                    <a:tint val="75000"/>
                  </a:srgbClr>
                </a:solidFill>
              </a:rPr>
              <a:pPr defTabSz="1828800"/>
              <a:t>‹#›</a:t>
            </a:fld>
            <a:endParaRPr lang="ru-RU">
              <a:solidFill>
                <a:srgbClr val="575757">
                  <a:tint val="75000"/>
                </a:srgbClr>
              </a:solidFill>
            </a:endParaRPr>
          </a:p>
        </p:txBody>
      </p:sp>
      <p:sp>
        <p:nvSpPr>
          <p:cNvPr id="12" name="Дата 1">
            <a:extLst>
              <a:ext uri="{FF2B5EF4-FFF2-40B4-BE49-F238E27FC236}">
                <a16:creationId xmlns="" xmlns:a16="http://schemas.microsoft.com/office/drawing/2014/main" id="{EA672B03-0AB8-4CEF-B868-68A1ED75FB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400" y="12851591"/>
            <a:ext cx="5486400" cy="730250"/>
          </a:xfrm>
        </p:spPr>
        <p:txBody>
          <a:bodyPr/>
          <a:lstStyle/>
          <a:p>
            <a:pPr defTabSz="1828800" hangingPunct="1">
              <a:defRPr/>
            </a:pPr>
            <a:fld id="{C93B2035-2144-4489-82E8-57856A37C961}" type="datetime1">
              <a:rPr lang="ru-RU" kern="120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pPr defTabSz="1828800" hangingPunct="1">
                <a:defRPr/>
              </a:pPr>
              <a:t>19.11.2020</a:t>
            </a:fld>
            <a:endParaRPr lang="ru-RU" kern="120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8" name="Нижний колонтитул 2">
            <a:extLst>
              <a:ext uri="{FF2B5EF4-FFF2-40B4-BE49-F238E27FC236}">
                <a16:creationId xmlns="" xmlns:a16="http://schemas.microsoft.com/office/drawing/2014/main" id="{F32DE269-D444-49B6-BF9A-F47756D8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12906673"/>
            <a:ext cx="8229600" cy="730250"/>
          </a:xfrm>
        </p:spPr>
        <p:txBody>
          <a:bodyPr/>
          <a:lstStyle/>
          <a:p>
            <a:pPr defTabSz="1828800" hangingPunct="1">
              <a:defRPr/>
            </a:pPr>
            <a:r>
              <a:rPr lang="en-US" kern="120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medradiology.moscow</a:t>
            </a:r>
            <a:endParaRPr lang="ru-RU" kern="1200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B41AAACD-6B19-497D-8241-01136669B4E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850"/>
          <a:stretch/>
        </p:blipFill>
        <p:spPr>
          <a:xfrm>
            <a:off x="22993201" y="520539"/>
            <a:ext cx="995470" cy="860502"/>
          </a:xfrm>
          <a:prstGeom prst="rect">
            <a:avLst/>
          </a:prstGeom>
        </p:spPr>
      </p:pic>
      <p:pic>
        <p:nvPicPr>
          <p:cNvPr id="20" name="image2.png">
            <a:extLst>
              <a:ext uri="{FF2B5EF4-FFF2-40B4-BE49-F238E27FC236}">
                <a16:creationId xmlns="" xmlns:a16="http://schemas.microsoft.com/office/drawing/2014/main" id="{93D53EA5-D102-47D2-95EB-B46B83EBA2E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973946" y="520540"/>
            <a:ext cx="785796" cy="860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image3.png">
            <a:extLst>
              <a:ext uri="{FF2B5EF4-FFF2-40B4-BE49-F238E27FC236}">
                <a16:creationId xmlns="" xmlns:a16="http://schemas.microsoft.com/office/drawing/2014/main" id="{50EA66A8-3FCD-4F93-8FE1-0D5C77EEFFE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749972" y="351783"/>
            <a:ext cx="1279948" cy="1187322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22" name="Прямая соединительная линия 21">
            <a:extLst>
              <a:ext uri="{FF2B5EF4-FFF2-40B4-BE49-F238E27FC236}">
                <a16:creationId xmlns="" xmlns:a16="http://schemas.microsoft.com/office/drawing/2014/main" id="{147C06F5-E629-49EC-9858-5711864152D6}"/>
              </a:ext>
            </a:extLst>
          </p:cNvPr>
          <p:cNvCxnSpPr/>
          <p:nvPr/>
        </p:nvCxnSpPr>
        <p:spPr>
          <a:xfrm>
            <a:off x="20243800" y="243104"/>
            <a:ext cx="0" cy="129600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3A08CE73-4166-402F-8473-D8403C8D7762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7" y="13628571"/>
            <a:ext cx="24389542" cy="91438"/>
          </a:xfrm>
          <a:prstGeom prst="rect">
            <a:avLst/>
          </a:prstGeom>
        </p:spPr>
      </p:pic>
      <p:sp>
        <p:nvSpPr>
          <p:cNvPr id="24" name="Заголовок 1">
            <a:extLst>
              <a:ext uri="{FF2B5EF4-FFF2-40B4-BE49-F238E27FC236}">
                <a16:creationId xmlns="" xmlns:a16="http://schemas.microsoft.com/office/drawing/2014/main" id="{63980AE5-BD96-48D7-B5F5-6DE5F5D992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73698" y="2"/>
            <a:ext cx="18159576" cy="1750564"/>
          </a:xfrm>
        </p:spPr>
        <p:txBody>
          <a:bodyPr tIns="36000" bIns="36000" anchor="ctr" anchorCtr="0">
            <a:noAutofit/>
          </a:bodyPr>
          <a:lstStyle>
            <a:lvl1pPr algn="l">
              <a:defRPr sz="52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CFF06D09-7755-42F7-B731-C6359816A88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73698" y="3064564"/>
            <a:ext cx="2175622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  <a:lvl2pPr>
              <a:defRPr sz="3600">
                <a:solidFill>
                  <a:schemeClr val="tx2"/>
                </a:solidFill>
              </a:defRPr>
            </a:lvl2pPr>
            <a:lvl3pPr>
              <a:defRPr sz="3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C519F862-7F7D-4802-ADAD-288B645AF044}"/>
              </a:ext>
            </a:extLst>
          </p:cNvPr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8" y="1705753"/>
            <a:ext cx="3600000" cy="9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388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E8111203-0912-4887-A3BD-7CE0E4BC71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8978" y="540377"/>
            <a:ext cx="1890560" cy="845906"/>
          </a:xfrm>
          <a:prstGeom prst="rect">
            <a:avLst/>
          </a:prstGeom>
        </p:spPr>
      </p:pic>
      <p:sp>
        <p:nvSpPr>
          <p:cNvPr id="9" name="Номер слайда 3">
            <a:extLst>
              <a:ext uri="{FF2B5EF4-FFF2-40B4-BE49-F238E27FC236}">
                <a16:creationId xmlns="" xmlns:a16="http://schemas.microsoft.com/office/drawing/2014/main" id="{3109B410-1A79-4B5F-B9DA-5E077A1A09C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0951685" y="12841358"/>
            <a:ext cx="3432314" cy="745516"/>
          </a:xfrm>
        </p:spPr>
        <p:txBody>
          <a:bodyPr vert="horz" lIns="91440" tIns="45720" rIns="91440" bIns="45720" rtlCol="0" anchor="ctr"/>
          <a:lstStyle>
            <a:lvl1pPr>
              <a:defRPr sz="2800" b="0"/>
            </a:lvl1pPr>
          </a:lstStyle>
          <a:p>
            <a:pPr algn="ctr" defTabSz="1828800"/>
            <a:fld id="{86CB4B4D-7CA3-9044-876B-883B54F8677D}" type="slidenum">
              <a:rPr lang="ru-RU" smtClean="0">
                <a:solidFill>
                  <a:srgbClr val="575757">
                    <a:tint val="75000"/>
                  </a:srgbClr>
                </a:solidFill>
              </a:rPr>
              <a:pPr algn="ctr" defTabSz="1828800"/>
              <a:t>‹#›</a:t>
            </a:fld>
            <a:endParaRPr lang="ru-RU">
              <a:solidFill>
                <a:srgbClr val="575757">
                  <a:tint val="75000"/>
                </a:srgbClr>
              </a:solidFill>
            </a:endParaRPr>
          </a:p>
        </p:txBody>
      </p:sp>
      <p:sp>
        <p:nvSpPr>
          <p:cNvPr id="12" name="Дата 1">
            <a:extLst>
              <a:ext uri="{FF2B5EF4-FFF2-40B4-BE49-F238E27FC236}">
                <a16:creationId xmlns="" xmlns:a16="http://schemas.microsoft.com/office/drawing/2014/main" id="{EA672B03-0AB8-4CEF-B868-68A1ED75FB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400" y="12851591"/>
            <a:ext cx="5486400" cy="730250"/>
          </a:xfrm>
        </p:spPr>
        <p:txBody>
          <a:bodyPr/>
          <a:lstStyle/>
          <a:p>
            <a:pPr defTabSz="1828800" hangingPunct="1">
              <a:defRPr/>
            </a:pPr>
            <a:fld id="{C93B2035-2144-4489-82E8-57856A37C961}" type="datetime1">
              <a:rPr lang="ru-RU" kern="120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pPr defTabSz="1828800" hangingPunct="1">
                <a:defRPr/>
              </a:pPr>
              <a:t>19.11.2020</a:t>
            </a:fld>
            <a:endParaRPr lang="ru-RU" kern="120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8" name="Нижний колонтитул 2">
            <a:extLst>
              <a:ext uri="{FF2B5EF4-FFF2-40B4-BE49-F238E27FC236}">
                <a16:creationId xmlns="" xmlns:a16="http://schemas.microsoft.com/office/drawing/2014/main" id="{F32DE269-D444-49B6-BF9A-F47756D8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12906673"/>
            <a:ext cx="8229600" cy="730250"/>
          </a:xfrm>
        </p:spPr>
        <p:txBody>
          <a:bodyPr/>
          <a:lstStyle/>
          <a:p>
            <a:pPr defTabSz="1828800" hangingPunct="1">
              <a:defRPr/>
            </a:pPr>
            <a:r>
              <a:rPr lang="en-US" kern="120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medradiology.moscow</a:t>
            </a:r>
            <a:endParaRPr lang="ru-RU" kern="1200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B41AAACD-6B19-497D-8241-01136669B4E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850"/>
          <a:stretch/>
        </p:blipFill>
        <p:spPr>
          <a:xfrm>
            <a:off x="20716301" y="520539"/>
            <a:ext cx="995470" cy="860502"/>
          </a:xfrm>
          <a:prstGeom prst="rect">
            <a:avLst/>
          </a:prstGeom>
        </p:spPr>
      </p:pic>
      <p:cxnSp>
        <p:nvCxnSpPr>
          <p:cNvPr id="22" name="Прямая соединительная линия 21">
            <a:extLst>
              <a:ext uri="{FF2B5EF4-FFF2-40B4-BE49-F238E27FC236}">
                <a16:creationId xmlns="" xmlns:a16="http://schemas.microsoft.com/office/drawing/2014/main" id="{147C06F5-E629-49EC-9858-5711864152D6}"/>
              </a:ext>
            </a:extLst>
          </p:cNvPr>
          <p:cNvCxnSpPr/>
          <p:nvPr/>
        </p:nvCxnSpPr>
        <p:spPr>
          <a:xfrm>
            <a:off x="20243800" y="243104"/>
            <a:ext cx="0" cy="129600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3A08CE73-4166-402F-8473-D8403C8D7762}"/>
              </a:ext>
            </a:extLst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7" y="13628571"/>
            <a:ext cx="24389542" cy="91438"/>
          </a:xfrm>
          <a:prstGeom prst="rect">
            <a:avLst/>
          </a:prstGeom>
        </p:spPr>
      </p:pic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CFF06D09-7755-42F7-B731-C6359816A88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73698" y="3064564"/>
            <a:ext cx="2175622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  <a:lvl2pPr>
              <a:defRPr sz="3600">
                <a:solidFill>
                  <a:schemeClr val="tx2"/>
                </a:solidFill>
              </a:defRPr>
            </a:lvl2pPr>
            <a:lvl3pPr>
              <a:defRPr sz="3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="" xmlns:a16="http://schemas.microsoft.com/office/drawing/2014/main" id="{CC8D3954-6F6D-46D7-B2CE-7971E4DD21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73698" y="2"/>
            <a:ext cx="18159576" cy="1750564"/>
          </a:xfrm>
        </p:spPr>
        <p:txBody>
          <a:bodyPr tIns="36000" bIns="36000" anchor="ctr" anchorCtr="0">
            <a:noAutofit/>
          </a:bodyPr>
          <a:lstStyle>
            <a:lvl1pPr algn="l">
              <a:defRPr sz="52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AAD0F1EC-A94E-49D7-9D80-3666B2152B9B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8" y="1705753"/>
            <a:ext cx="3600000" cy="9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790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850"/>
          <a:stretch/>
        </p:blipFill>
        <p:spPr>
          <a:xfrm>
            <a:off x="22993201" y="402021"/>
            <a:ext cx="995470" cy="860502"/>
          </a:xfrm>
          <a:prstGeom prst="rect">
            <a:avLst/>
          </a:prstGeom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973946" y="402022"/>
            <a:ext cx="785796" cy="860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age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749972" y="233265"/>
            <a:ext cx="1279948" cy="118732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Номер слайда 3">
            <a:extLst>
              <a:ext uri="{FF2B5EF4-FFF2-40B4-BE49-F238E27FC236}">
                <a16:creationId xmlns="" xmlns:a16="http://schemas.microsoft.com/office/drawing/2014/main" id="{D25F7702-5FBE-444D-81F9-8C8AF17DF6D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0951685" y="12848991"/>
            <a:ext cx="3432314" cy="730250"/>
          </a:xfrm>
        </p:spPr>
        <p:txBody>
          <a:bodyPr vert="horz" lIns="91440" tIns="45720" rIns="91440" bIns="45720" rtlCol="0" anchor="ctr"/>
          <a:lstStyle>
            <a:lvl1pPr>
              <a:defRPr sz="2800" b="0"/>
            </a:lvl1pPr>
          </a:lstStyle>
          <a:p>
            <a:pPr defTabSz="1828800"/>
            <a:fld id="{86CB4B4D-7CA3-9044-876B-883B54F8677D}" type="slidenum">
              <a:rPr lang="ru-RU" smtClean="0">
                <a:solidFill>
                  <a:srgbClr val="575757">
                    <a:tint val="75000"/>
                  </a:srgbClr>
                </a:solidFill>
              </a:rPr>
              <a:pPr defTabSz="1828800"/>
              <a:t>‹#›</a:t>
            </a:fld>
            <a:endParaRPr lang="ru-RU">
              <a:solidFill>
                <a:srgbClr val="575757">
                  <a:tint val="75000"/>
                </a:srgbClr>
              </a:solidFill>
            </a:endParaRPr>
          </a:p>
        </p:txBody>
      </p:sp>
      <p:sp>
        <p:nvSpPr>
          <p:cNvPr id="14" name="Дата 1">
            <a:extLst>
              <a:ext uri="{FF2B5EF4-FFF2-40B4-BE49-F238E27FC236}">
                <a16:creationId xmlns="" xmlns:a16="http://schemas.microsoft.com/office/drawing/2014/main" id="{FBBC2D16-A569-47F3-B040-6B8891FA54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400" y="12851591"/>
            <a:ext cx="5486400" cy="730250"/>
          </a:xfrm>
        </p:spPr>
        <p:txBody>
          <a:bodyPr/>
          <a:lstStyle/>
          <a:p>
            <a:pPr defTabSz="1828800" hangingPunct="1">
              <a:defRPr/>
            </a:pPr>
            <a:fld id="{3D412914-3C32-41E5-A543-5D89534DD266}" type="datetime1">
              <a:rPr lang="ru-RU" kern="120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pPr defTabSz="1828800" hangingPunct="1">
                <a:defRPr/>
              </a:pPr>
              <a:t>19.11.2020</a:t>
            </a:fld>
            <a:endParaRPr lang="ru-RU" kern="120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5" name="Нижний колонтитул 2">
            <a:extLst>
              <a:ext uri="{FF2B5EF4-FFF2-40B4-BE49-F238E27FC236}">
                <a16:creationId xmlns="" xmlns:a16="http://schemas.microsoft.com/office/drawing/2014/main" id="{323314FC-A5AD-4891-86A7-12258537B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12906673"/>
            <a:ext cx="8229600" cy="730250"/>
          </a:xfrm>
        </p:spPr>
        <p:txBody>
          <a:bodyPr/>
          <a:lstStyle/>
          <a:p>
            <a:pPr defTabSz="1828800" hangingPunct="1">
              <a:defRPr/>
            </a:pPr>
            <a:r>
              <a:rPr lang="en-US" kern="120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medradiology.moscow</a:t>
            </a:r>
            <a:endParaRPr lang="ru-RU" kern="1200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66EFB062-9D29-4608-BC7D-79C6946D6CFA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7" y="13628571"/>
            <a:ext cx="24389542" cy="9143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2F42607B-219C-4E63-BE03-91DE70F564CE}"/>
              </a:ext>
            </a:extLst>
          </p:cNvPr>
          <p:cNvSpPr txBox="1"/>
          <p:nvPr/>
        </p:nvSpPr>
        <p:spPr>
          <a:xfrm>
            <a:off x="1273699" y="3328827"/>
            <a:ext cx="21756218" cy="80754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76CFDB99-7783-4E42-B86A-F4DA830EE2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73698" y="3064564"/>
            <a:ext cx="2175622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  <a:lvl2pPr>
              <a:defRPr sz="3600">
                <a:solidFill>
                  <a:schemeClr val="tx2"/>
                </a:solidFill>
              </a:defRPr>
            </a:lvl2pPr>
            <a:lvl3pPr>
              <a:defRPr sz="3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8E5DFC35-BEEC-4B46-8D00-81228AB1DA26}"/>
              </a:ext>
            </a:extLst>
          </p:cNvPr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8" y="1705753"/>
            <a:ext cx="3600000" cy="9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7515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>
            <a:extLst>
              <a:ext uri="{FF2B5EF4-FFF2-40B4-BE49-F238E27FC236}">
                <a16:creationId xmlns="" xmlns:a16="http://schemas.microsoft.com/office/drawing/2014/main" id="{E224117F-34C4-43FE-870D-FDD47EFED0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0951685" y="12848991"/>
            <a:ext cx="3432314" cy="730250"/>
          </a:xfrm>
        </p:spPr>
        <p:txBody>
          <a:bodyPr vert="horz" lIns="91440" tIns="45720" rIns="91440" bIns="45720" rtlCol="0" anchor="ctr"/>
          <a:lstStyle>
            <a:lvl1pPr>
              <a:defRPr sz="2800" b="0"/>
            </a:lvl1pPr>
          </a:lstStyle>
          <a:p>
            <a:pPr algn="ctr" defTabSz="1828800"/>
            <a:fld id="{86CB4B4D-7CA3-9044-876B-883B54F8677D}" type="slidenum">
              <a:rPr lang="ru-RU" smtClean="0">
                <a:solidFill>
                  <a:srgbClr val="575757">
                    <a:tint val="75000"/>
                  </a:srgbClr>
                </a:solidFill>
              </a:rPr>
              <a:pPr algn="ctr" defTabSz="1828800"/>
              <a:t>‹#›</a:t>
            </a:fld>
            <a:endParaRPr lang="ru-RU">
              <a:solidFill>
                <a:srgbClr val="575757">
                  <a:tint val="75000"/>
                </a:srgbClr>
              </a:solidFill>
            </a:endParaRPr>
          </a:p>
        </p:txBody>
      </p:sp>
      <p:sp>
        <p:nvSpPr>
          <p:cNvPr id="9" name="Дата 1">
            <a:extLst>
              <a:ext uri="{FF2B5EF4-FFF2-40B4-BE49-F238E27FC236}">
                <a16:creationId xmlns="" xmlns:a16="http://schemas.microsoft.com/office/drawing/2014/main" id="{5A59D69F-FD73-4239-8188-056E51E94E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400" y="12851591"/>
            <a:ext cx="5486400" cy="730250"/>
          </a:xfrm>
        </p:spPr>
        <p:txBody>
          <a:bodyPr/>
          <a:lstStyle/>
          <a:p>
            <a:pPr defTabSz="1828800" hangingPunct="1">
              <a:defRPr/>
            </a:pPr>
            <a:fld id="{A0BC7E02-115E-4E69-9F07-62B93C5E8963}" type="datetime1">
              <a:rPr lang="ru-RU" kern="120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pPr defTabSz="1828800" hangingPunct="1">
                <a:defRPr/>
              </a:pPr>
              <a:t>19.11.2020</a:t>
            </a:fld>
            <a:endParaRPr lang="ru-RU" kern="120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0" name="Нижний колонтитул 2">
            <a:extLst>
              <a:ext uri="{FF2B5EF4-FFF2-40B4-BE49-F238E27FC236}">
                <a16:creationId xmlns="" xmlns:a16="http://schemas.microsoft.com/office/drawing/2014/main" id="{BB979635-96AC-4258-B68F-86113273B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12906673"/>
            <a:ext cx="8229600" cy="730250"/>
          </a:xfrm>
        </p:spPr>
        <p:txBody>
          <a:bodyPr/>
          <a:lstStyle/>
          <a:p>
            <a:pPr defTabSz="1828800" hangingPunct="1">
              <a:defRPr/>
            </a:pPr>
            <a:r>
              <a:rPr lang="en-US" kern="120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medradiology.moscow</a:t>
            </a:r>
            <a:endParaRPr lang="ru-RU" kern="1200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DAF22B87-83D2-491A-ACAA-A29646B6C538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7" y="13628571"/>
            <a:ext cx="24389542" cy="914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8EBEB18-E098-4605-AAAD-33EF6C614EDB}"/>
              </a:ext>
            </a:extLst>
          </p:cNvPr>
          <p:cNvSpPr txBox="1"/>
          <p:nvPr/>
        </p:nvSpPr>
        <p:spPr>
          <a:xfrm>
            <a:off x="1273699" y="3328827"/>
            <a:ext cx="21756218" cy="80754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Текст 2">
            <a:extLst>
              <a:ext uri="{FF2B5EF4-FFF2-40B4-BE49-F238E27FC236}">
                <a16:creationId xmlns="" xmlns:a16="http://schemas.microsoft.com/office/drawing/2014/main" id="{550824F8-3E70-4EF7-843D-58A3426DF20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73698" y="3064564"/>
            <a:ext cx="2175622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  <a:lvl2pPr>
              <a:defRPr sz="3600">
                <a:solidFill>
                  <a:schemeClr val="tx2"/>
                </a:solidFill>
              </a:defRPr>
            </a:lvl2pPr>
            <a:lvl3pPr>
              <a:defRPr sz="3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DC94E6E0-043D-4D66-9939-99EEAA7C84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73698" y="2"/>
            <a:ext cx="18159576" cy="1750564"/>
          </a:xfrm>
        </p:spPr>
        <p:txBody>
          <a:bodyPr tIns="36000" bIns="36000" anchor="ctr" anchorCtr="0">
            <a:noAutofit/>
          </a:bodyPr>
          <a:lstStyle>
            <a:lvl1pPr algn="l">
              <a:defRPr sz="52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A3E7D9CA-5574-4160-9CA4-16B1364CE30E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8" y="1705753"/>
            <a:ext cx="3600000" cy="9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6697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Макет отбивки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="" xmlns:a16="http://schemas.microsoft.com/office/drawing/2014/main" id="{D522B0E8-FECB-41EE-8CA6-72DD48E9660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0951685" y="12848991"/>
            <a:ext cx="3432314" cy="730250"/>
          </a:xfrm>
        </p:spPr>
        <p:txBody>
          <a:bodyPr vert="horz" lIns="91440" tIns="45720" rIns="91440" bIns="45720" rtlCol="0" anchor="ctr"/>
          <a:lstStyle>
            <a:lvl1pPr>
              <a:defRPr sz="2800" b="0"/>
            </a:lvl1pPr>
          </a:lstStyle>
          <a:p>
            <a:pPr defTabSz="1828800"/>
            <a:fld id="{86CB4B4D-7CA3-9044-876B-883B54F8677D}" type="slidenum">
              <a:rPr lang="ru-RU" smtClean="0">
                <a:solidFill>
                  <a:srgbClr val="575757">
                    <a:tint val="75000"/>
                  </a:srgbClr>
                </a:solidFill>
              </a:rPr>
              <a:pPr defTabSz="1828800"/>
              <a:t>‹#›</a:t>
            </a:fld>
            <a:endParaRPr lang="ru-RU">
              <a:solidFill>
                <a:srgbClr val="575757">
                  <a:tint val="75000"/>
                </a:srgbClr>
              </a:solidFill>
            </a:endParaRPr>
          </a:p>
        </p:txBody>
      </p:sp>
      <p:sp>
        <p:nvSpPr>
          <p:cNvPr id="12" name="Дата 1">
            <a:extLst>
              <a:ext uri="{FF2B5EF4-FFF2-40B4-BE49-F238E27FC236}">
                <a16:creationId xmlns="" xmlns:a16="http://schemas.microsoft.com/office/drawing/2014/main" id="{0DA87155-2417-4108-8581-F7970C19E8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400" y="12851591"/>
            <a:ext cx="5486400" cy="730250"/>
          </a:xfrm>
        </p:spPr>
        <p:txBody>
          <a:bodyPr/>
          <a:lstStyle/>
          <a:p>
            <a:pPr defTabSz="1828800" hangingPunct="1">
              <a:defRPr/>
            </a:pPr>
            <a:fld id="{2E7A757B-F793-42C7-90FC-DD9BD3E364F1}" type="datetime1">
              <a:rPr lang="ru-RU" kern="120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pPr defTabSz="1828800" hangingPunct="1">
                <a:defRPr/>
              </a:pPr>
              <a:t>19.11.2020</a:t>
            </a:fld>
            <a:endParaRPr lang="ru-RU" kern="120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3" name="Нижний колонтитул 2">
            <a:extLst>
              <a:ext uri="{FF2B5EF4-FFF2-40B4-BE49-F238E27FC236}">
                <a16:creationId xmlns="" xmlns:a16="http://schemas.microsoft.com/office/drawing/2014/main" id="{B4145DF3-A89A-4A68-8821-4A71A822C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12906673"/>
            <a:ext cx="8229600" cy="730250"/>
          </a:xfrm>
        </p:spPr>
        <p:txBody>
          <a:bodyPr/>
          <a:lstStyle/>
          <a:p>
            <a:pPr defTabSz="1828800" hangingPunct="1">
              <a:defRPr/>
            </a:pPr>
            <a:r>
              <a:rPr lang="en-US" kern="120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medradiology.moscow</a:t>
            </a:r>
            <a:endParaRPr lang="ru-RU" kern="1200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C47A0BB5-7CE0-49E0-8EB2-D990593C9C1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5778665"/>
            <a:ext cx="24384000" cy="1391670"/>
          </a:xfrm>
        </p:spPr>
        <p:txBody>
          <a:bodyPr anchor="ctr" anchorCtr="0">
            <a:normAutofit/>
          </a:bodyPr>
          <a:lstStyle>
            <a:lvl1pPr algn="ctr">
              <a:defRPr sz="60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6EDD6D72-0522-4174-AD22-80F5655C8BF7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7" y="7170335"/>
            <a:ext cx="24389542" cy="9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732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Фин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72206356-0F85-47BA-A411-132DD17C8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69" y="0"/>
            <a:ext cx="24379262" cy="1371600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13058514" y="1132562"/>
            <a:ext cx="7200800" cy="72008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1200" cap="none" spc="0" normalizeH="0" baseline="0" noProof="0" dirty="0">
                <a:ln>
                  <a:noFill/>
                </a:ln>
                <a:solidFill>
                  <a:srgbClr val="3D98E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info@npcmr.ru</a:t>
            </a: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+7 (495) 276 - 04 - 36</a:t>
            </a: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75757">
                  <a:lumMod val="75000"/>
                  <a:lumOff val="2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Ситуационный центр по ЛД: </a:t>
            </a:r>
            <a:b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+7 (495) 276 - 04 - 38</a:t>
            </a: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5FAB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http://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медрадиология.москва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/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/>
              </a:rPr>
              <a:t>http://ndkt.ru/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5FAB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5"/>
              </a:rPr>
              <a:t>http://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5"/>
              </a:rPr>
              <a:t>скрининграка.рф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5FAB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http://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6"/>
              </a:rPr>
              <a:t>pet-omc.ru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b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7"/>
              </a:rPr>
              <a:t>http://sdo.npcmr.ru/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7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8"/>
              </a:rPr>
              <a:t>http://mrororr.ru/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5FAB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Calibri"/>
                <a:hlinkClick r:id="rId9"/>
              </a:rPr>
              <a:t>https://mosmed.ai/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5FAB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3056097" y="8716356"/>
            <a:ext cx="1059851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Наши </a:t>
            </a:r>
            <a:r>
              <a:rPr kumimoji="0" lang="ru-RU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соц.сети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5FAB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10"/>
              </a:rPr>
              <a:t>Facebook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Радиология Москвы</a:t>
            </a: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11"/>
              </a:rPr>
              <a:t>YouTube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Радиология Москвы/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Radiology of Moscow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75757">
                  <a:lumMod val="75000"/>
                  <a:lumOff val="2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12"/>
              </a:rPr>
              <a:t>ВК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НПЦ Медицинской радиологии ДЗМ</a:t>
            </a: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13"/>
              </a:rPr>
              <a:t>Instagram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medradiology.Moscow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575757">
                  <a:lumMod val="75000"/>
                  <a:lumOff val="2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14"/>
              </a:rPr>
              <a:t>Telegram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Calibri"/>
              </a:rPr>
              <a:t>MoscowRadiology</a:t>
            </a:r>
          </a:p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15"/>
              </a:rPr>
              <a:t>Одноклассники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575757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Радиология Москвы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49DBD6B-C5F3-47B6-8BDA-9A7E07329BB0}"/>
              </a:ext>
            </a:extLst>
          </p:cNvPr>
          <p:cNvSpPr txBox="1"/>
          <p:nvPr/>
        </p:nvSpPr>
        <p:spPr>
          <a:xfrm>
            <a:off x="1560216" y="6607797"/>
            <a:ext cx="11495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828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400" b="0" i="0" u="none" strike="noStrike" kern="1200" cap="none" spc="0" normalizeH="0" baseline="0" noProof="0" dirty="0">
                <a:ln>
                  <a:noFill/>
                </a:ln>
                <a:solidFill>
                  <a:srgbClr val="005FAB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БЛАГОДАРЮ ЗА ВНИМАНИЕ</a:t>
            </a:r>
          </a:p>
        </p:txBody>
      </p:sp>
      <p:pic>
        <p:nvPicPr>
          <p:cNvPr id="17" name="image2.png">
            <a:extLst>
              <a:ext uri="{FF2B5EF4-FFF2-40B4-BE49-F238E27FC236}">
                <a16:creationId xmlns="" xmlns:a16="http://schemas.microsoft.com/office/drawing/2014/main" id="{EEACA16E-5B9A-474F-AE25-A3BFD1434470}"/>
              </a:ext>
            </a:extLst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786831" y="748507"/>
            <a:ext cx="1090410" cy="11940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image3.png">
            <a:extLst>
              <a:ext uri="{FF2B5EF4-FFF2-40B4-BE49-F238E27FC236}">
                <a16:creationId xmlns="" xmlns:a16="http://schemas.microsoft.com/office/drawing/2014/main" id="{A9D38551-1C4D-4934-80B8-C81A3716988E}"/>
              </a:ext>
            </a:extLst>
          </p:cNvPr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2667395" y="491829"/>
            <a:ext cx="1798482" cy="16683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" t="6368" b="11238"/>
          <a:stretch/>
        </p:blipFill>
        <p:spPr>
          <a:xfrm>
            <a:off x="4251569" y="768662"/>
            <a:ext cx="4516274" cy="115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27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 hangingPunct="1"/>
            <a:fld id="{83BE5E78-45BC-4BC9-941A-E441BD58AE12}" type="datetimeFigureOut">
              <a:rPr lang="ru-RU" kern="1200" smtClean="0">
                <a:solidFill>
                  <a:srgbClr val="575757">
                    <a:tint val="75000"/>
                  </a:srgbClr>
                </a:solidFill>
              </a:rPr>
              <a:pPr defTabSz="1828800" hangingPunct="1"/>
              <a:t>19.11.2020</a:t>
            </a:fld>
            <a:endParaRPr lang="ru-RU" kern="1200">
              <a:solidFill>
                <a:srgbClr val="57575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 hangingPunct="1"/>
            <a:endParaRPr lang="ru-RU" kern="1200">
              <a:solidFill>
                <a:srgbClr val="575757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 hangingPunct="1"/>
            <a:fld id="{0AC143C5-A1F1-4F75-81CC-DB374C57E688}" type="slidenum">
              <a:rPr lang="ru-RU" kern="1200" smtClean="0">
                <a:solidFill>
                  <a:srgbClr val="575757">
                    <a:tint val="75000"/>
                  </a:srgbClr>
                </a:solidFill>
              </a:rPr>
              <a:pPr defTabSz="1828800" hangingPunct="1"/>
              <a:t>‹#›</a:t>
            </a:fld>
            <a:endParaRPr lang="ru-RU" kern="1200">
              <a:solidFill>
                <a:srgbClr val="57575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47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5.png"/><Relationship Id="rId5" Type="http://schemas.openxmlformats.org/officeDocument/2006/relationships/image" Target="../media/image16.sv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Заголовок 1"/>
          <p:cNvSpPr txBox="1">
            <a:spLocks noGrp="1"/>
          </p:cNvSpPr>
          <p:nvPr>
            <p:ph type="title"/>
          </p:nvPr>
        </p:nvSpPr>
        <p:spPr>
          <a:xfrm>
            <a:off x="1463668" y="4803756"/>
            <a:ext cx="18526775" cy="5940722"/>
          </a:xfrm>
          <a:prstGeom prst="rect">
            <a:avLst/>
          </a:prstGeom>
        </p:spPr>
        <p:txBody>
          <a:bodyPr/>
          <a:lstStyle>
            <a:lvl1pPr defTabSz="1444752">
              <a:defRPr sz="6400"/>
            </a:lvl1pPr>
          </a:lstStyle>
          <a:p>
            <a:r>
              <a:rPr dirty="0" err="1"/>
              <a:t>Технологии</a:t>
            </a:r>
            <a:r>
              <a:rPr dirty="0"/>
              <a:t> ИИ в </a:t>
            </a:r>
            <a:r>
              <a:rPr dirty="0" err="1"/>
              <a:t>Московском</a:t>
            </a:r>
            <a:r>
              <a:rPr dirty="0"/>
              <a:t> </a:t>
            </a:r>
            <a:r>
              <a:rPr dirty="0" err="1"/>
              <a:t>здравоохранении</a:t>
            </a:r>
            <a:r>
              <a:rPr dirty="0"/>
              <a:t> </a:t>
            </a:r>
            <a:r>
              <a:rPr dirty="0" smtClean="0"/>
              <a:t>2020-2021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dirty="0"/>
              <a:t>Клинический эффект 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1790670" y="2112517"/>
            <a:ext cx="20875102" cy="10553698"/>
          </a:xfrm>
        </p:spPr>
        <p:txBody>
          <a:bodyPr>
            <a:noAutofit/>
          </a:bodyPr>
          <a:lstStyle/>
          <a:p>
            <a:pPr marL="0" indent="0" defTabSz="3657600">
              <a:lnSpc>
                <a:spcPct val="110000"/>
              </a:lnSpc>
              <a:buNone/>
            </a:pPr>
            <a:r>
              <a:rPr lang="ru-RU" sz="4800" b="1" dirty="0"/>
              <a:t>РЕЗУЛЬТАТЫ ИСПОЛЬЗОВАНИЯ ТЕХНОЛОГИЙ ГОЛОСОВОГО ВВОДА:</a:t>
            </a:r>
          </a:p>
          <a:p>
            <a:pPr marL="2155826" indent="-2155826" defTabSz="3657600">
              <a:lnSpc>
                <a:spcPct val="110000"/>
              </a:lnSpc>
              <a:buNone/>
            </a:pPr>
            <a:r>
              <a:rPr lang="ru-RU" b="1" dirty="0"/>
              <a:t>Сокращено время на подготовку заключений</a:t>
            </a:r>
          </a:p>
          <a:p>
            <a:pPr marL="2159000" indent="0" defTabSz="3657600">
              <a:lnSpc>
                <a:spcPct val="11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Для врача рентгенолога </a:t>
            </a:r>
            <a:r>
              <a:rPr lang="ru-RU" sz="7200" b="1" dirty="0">
                <a:solidFill>
                  <a:schemeClr val="accent5">
                    <a:lumMod val="50000"/>
                  </a:schemeClr>
                </a:solidFill>
              </a:rPr>
              <a:t>на</a:t>
            </a:r>
            <a:r>
              <a:rPr lang="ru-RU" sz="7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7200" b="1" dirty="0">
                <a:solidFill>
                  <a:schemeClr val="accent5">
                    <a:lumMod val="75000"/>
                  </a:schemeClr>
                </a:solidFill>
              </a:rPr>
              <a:t>22%</a:t>
            </a:r>
          </a:p>
          <a:p>
            <a:pPr marL="2159000" indent="0" defTabSz="3657600">
              <a:lnSpc>
                <a:spcPct val="110000"/>
              </a:lnSpc>
              <a:buNone/>
            </a:pPr>
            <a:endParaRPr lang="ru-RU" b="1" dirty="0">
              <a:solidFill>
                <a:srgbClr val="00B050"/>
              </a:solidFill>
            </a:endParaRPr>
          </a:p>
          <a:p>
            <a:pPr marL="2159000" indent="0" defTabSz="3657600">
              <a:lnSpc>
                <a:spcPct val="11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Для врача </a:t>
            </a:r>
            <a:r>
              <a:rPr lang="ru-RU" dirty="0"/>
              <a:t>ультразвуковой диагностики </a:t>
            </a:r>
            <a:r>
              <a:rPr lang="ru-RU" sz="7200" b="1" dirty="0">
                <a:solidFill>
                  <a:srgbClr val="0070C0"/>
                </a:solidFill>
              </a:rPr>
              <a:t>на 19% </a:t>
            </a:r>
          </a:p>
          <a:p>
            <a:pPr marL="2159000" indent="0" defTabSz="3657600">
              <a:lnSpc>
                <a:spcPct val="110000"/>
              </a:lnSpc>
              <a:buNone/>
            </a:pPr>
            <a:endParaRPr lang="ru-RU" b="1" dirty="0"/>
          </a:p>
          <a:p>
            <a:pPr marL="0" indent="0" defTabSz="3657600">
              <a:lnSpc>
                <a:spcPct val="110000"/>
              </a:lnSpc>
              <a:buNone/>
            </a:pPr>
            <a:r>
              <a:rPr lang="ru-RU" sz="4800" b="1" dirty="0"/>
              <a:t>РЕЗУЛЬТАТЫ ИСПОЛЬЗОВАНИЯ ТЕХНОЛОГИЙ ИСКУСТВЕННОГО ИНТЕЛЕКТА:</a:t>
            </a:r>
          </a:p>
          <a:p>
            <a:pPr marL="2159000" indent="0" defTabSz="3657600">
              <a:lnSpc>
                <a:spcPct val="11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Для врача рентгенолога </a:t>
            </a:r>
            <a:r>
              <a:rPr lang="ru-RU" b="1" i="1" dirty="0">
                <a:solidFill>
                  <a:schemeClr val="tx1"/>
                </a:solidFill>
              </a:rPr>
              <a:t>во время пандемии </a:t>
            </a:r>
            <a:r>
              <a:rPr lang="ru-RU" dirty="0">
                <a:solidFill>
                  <a:schemeClr val="tx1"/>
                </a:solidFill>
              </a:rPr>
              <a:t>среднее время подготовки описания </a:t>
            </a:r>
            <a:r>
              <a:rPr lang="ru-RU" dirty="0"/>
              <a:t>КТ исследования  сократилось  </a:t>
            </a:r>
            <a:r>
              <a:rPr lang="ru-RU" dirty="0">
                <a:solidFill>
                  <a:schemeClr val="tx1"/>
                </a:solidFill>
              </a:rPr>
              <a:t>на 7 минут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ru-RU" dirty="0">
                <a:solidFill>
                  <a:schemeClr val="tx1"/>
                </a:solidFill>
              </a:rPr>
              <a:t>,     </a:t>
            </a:r>
            <a:r>
              <a:rPr lang="ru-RU" sz="7200" b="1" dirty="0">
                <a:solidFill>
                  <a:srgbClr val="00B279"/>
                </a:solidFill>
              </a:rPr>
              <a:t>на 30 %</a:t>
            </a:r>
          </a:p>
          <a:p>
            <a:pPr marL="2159000" indent="0" defTabSz="3657600">
              <a:lnSpc>
                <a:spcPct val="110000"/>
              </a:lnSpc>
              <a:buNone/>
            </a:pPr>
            <a:endParaRPr lang="ru-RU" sz="36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3200" i="1" dirty="0"/>
              <a:t>*</a:t>
            </a:r>
            <a:r>
              <a:rPr lang="ru-RU" sz="3200" i="1" dirty="0"/>
              <a:t>По данным анализа 36 358 КТ исследований лёгких пациентов с подозрением на </a:t>
            </a:r>
            <a:r>
              <a:rPr lang="en-US" sz="3200" i="1" dirty="0"/>
              <a:t>Covid-19</a:t>
            </a:r>
            <a:endParaRPr lang="ru-RU" sz="3600" i="1" dirty="0"/>
          </a:p>
          <a:p>
            <a:pPr marL="0" indent="0" defTabSz="3657600">
              <a:lnSpc>
                <a:spcPct val="110000"/>
              </a:lnSpc>
              <a:buNone/>
            </a:pPr>
            <a:endParaRPr lang="ru-RU" dirty="0"/>
          </a:p>
          <a:p>
            <a:pPr marL="0" indent="0" defTabSz="3657600">
              <a:lnSpc>
                <a:spcPct val="110000"/>
              </a:lnSpc>
              <a:buNone/>
            </a:pPr>
            <a:endParaRPr lang="ru-RU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113F8023-C267-4708-82FA-CEEDEA6B61D6}"/>
              </a:ext>
            </a:extLst>
          </p:cNvPr>
          <p:cNvCxnSpPr/>
          <p:nvPr/>
        </p:nvCxnSpPr>
        <p:spPr>
          <a:xfrm>
            <a:off x="1273699" y="6248400"/>
            <a:ext cx="2105290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134F02D7-45A9-4EC0-8825-83AE0496FDFF}"/>
              </a:ext>
            </a:extLst>
          </p:cNvPr>
          <p:cNvCxnSpPr/>
          <p:nvPr/>
        </p:nvCxnSpPr>
        <p:spPr>
          <a:xfrm>
            <a:off x="1273699" y="8559800"/>
            <a:ext cx="2105290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EE485D0-50CD-4F65-A13D-6FD7247C9E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0670" y="4485237"/>
            <a:ext cx="1066828" cy="151602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9542768C-747F-449F-9AEF-92A0DF7ABF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790670" y="6796639"/>
            <a:ext cx="1066828" cy="151602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38B1FF19-F0A6-4CF8-913E-317D15F5CC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790670" y="10624059"/>
            <a:ext cx="1066828" cy="151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32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Заголовок 3"/>
          <p:cNvSpPr txBox="1">
            <a:spLocks noGrp="1"/>
          </p:cNvSpPr>
          <p:nvPr>
            <p:ph type="title" idx="4294967295"/>
          </p:nvPr>
        </p:nvSpPr>
        <p:spPr>
          <a:xfrm>
            <a:off x="533400" y="0"/>
            <a:ext cx="18161000" cy="1749426"/>
          </a:xfrm>
          <a:prstGeom prst="rect">
            <a:avLst/>
          </a:prstGeom>
        </p:spPr>
        <p:txBody>
          <a:bodyPr lIns="72000" tIns="72000" rIns="72000" bIns="72000" anchor="ctr"/>
          <a:lstStyle>
            <a:lvl1pPr defTabSz="1828800">
              <a:lnSpc>
                <a:spcPct val="90000"/>
              </a:lnSpc>
              <a:defRPr sz="4800" spc="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Системы автоматизации и СППВР</a:t>
            </a:r>
          </a:p>
        </p:txBody>
      </p:sp>
      <p:graphicFrame>
        <p:nvGraphicFramePr>
          <p:cNvPr id="211" name="Таблица 4"/>
          <p:cNvGraphicFramePr/>
          <p:nvPr>
            <p:extLst>
              <p:ext uri="{D42A27DB-BD31-4B8C-83A1-F6EECF244321}">
                <p14:modId xmlns:p14="http://schemas.microsoft.com/office/powerpoint/2010/main" val="2415570756"/>
              </p:ext>
            </p:extLst>
          </p:nvPr>
        </p:nvGraphicFramePr>
        <p:xfrm>
          <a:off x="852000" y="2631954"/>
          <a:ext cx="22667296" cy="938700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9577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699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699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6699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6699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02974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884020">
                <a:tc rowSpan="2"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</a:pPr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НАПРАВЛЕНИЯ ДИАГНОСТИКИ</a:t>
                      </a:r>
                    </a:p>
                  </a:txBody>
                  <a:tcPr marL="45720" marR="45720" anchor="ctr" horzOverflow="overflow">
                    <a:lnL w="25400">
                      <a:miter lim="400000"/>
                    </a:lnL>
                    <a:lnR w="50800">
                      <a:solidFill>
                        <a:srgbClr val="FFFFFF"/>
                      </a:solidFill>
                    </a:lnR>
                    <a:lnT w="25400">
                      <a:miter lim="400000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005CA9"/>
                    </a:solidFill>
                  </a:tcPr>
                </a:tc>
                <a:tc gridSpan="4"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</a:pPr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ТЕХНОЛОГИИ ИИ</a:t>
                      </a:r>
                    </a:p>
                  </a:txBody>
                  <a:tcPr marL="45720" marR="45720" anchor="ctr" horzOverflow="overflow">
                    <a:lnL w="50800">
                      <a:solidFill>
                        <a:srgbClr val="FFFFFF"/>
                      </a:solidFill>
                    </a:lnL>
                    <a:lnR w="50800">
                      <a:solidFill>
                        <a:srgbClr val="FFFFFF"/>
                      </a:solidFill>
                    </a:lnR>
                    <a:lnT w="25400">
                      <a:miter lim="400000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005C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</a:pPr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ИНФРАСТРУКТУРА</a:t>
                      </a:r>
                    </a:p>
                  </a:txBody>
                  <a:tcPr marL="45720" marR="45720" anchor="ctr" horzOverflow="overflow">
                    <a:lnL w="50800">
                      <a:solidFill>
                        <a:srgbClr val="FFFFFF"/>
                      </a:solidFill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005CA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13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</a:pPr>
                      <a:r>
                        <a:rPr sz="3600" b="1" dirty="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Speech Recognition</a:t>
                      </a:r>
                    </a:p>
                  </a:txBody>
                  <a:tcPr marL="45720" marR="45720" anchor="ctr" horzOverflow="overflow">
                    <a:lnL w="50800">
                      <a:solidFill>
                        <a:srgbClr val="FFFFFF"/>
                      </a:solidFill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</a:pPr>
                      <a:r>
                        <a:rPr sz="36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Computer Vision</a:t>
                      </a:r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</a:pPr>
                      <a:r>
                        <a:rPr sz="36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BigData</a:t>
                      </a:r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</a:pPr>
                      <a:r>
                        <a:rPr sz="36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Nature Language Processing</a:t>
                      </a:r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50800">
                      <a:solidFill>
                        <a:srgbClr val="FFFFFF"/>
                      </a:solidFill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13633">
                <a:tc>
                  <a:txBody>
                    <a:bodyPr/>
                    <a:lstStyle/>
                    <a:p>
                      <a:pPr algn="l"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Рентгенология/</a:t>
                      </a:r>
                    </a:p>
                    <a:p>
                      <a:pPr algn="l"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Радиология</a:t>
                      </a:r>
                    </a:p>
                  </a:txBody>
                  <a:tcPr marL="45720" marR="45720" anchor="ctr" horzOverflow="overflow">
                    <a:lnL w="25400">
                      <a:miter lim="400000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ЕРИС ЕМИАС</a:t>
                      </a:r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miter lim="400000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13633">
                <a:tc>
                  <a:txBody>
                    <a:bodyPr/>
                    <a:lstStyle/>
                    <a:p>
                      <a:pPr algn="l"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Ультразвуковая диагностика</a:t>
                      </a:r>
                    </a:p>
                  </a:txBody>
                  <a:tcPr marL="45720" marR="45720" anchor="ctr" horzOverflow="overflow">
                    <a:lnL w="25400">
                      <a:miter lim="400000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r"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ЕРИС ЕМИАС</a:t>
                      </a:r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miter lim="400000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13633">
                <a:tc>
                  <a:txBody>
                    <a:bodyPr/>
                    <a:lstStyle/>
                    <a:p>
                      <a:pPr algn="l"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Функциональная диагностика</a:t>
                      </a:r>
                    </a:p>
                  </a:txBody>
                  <a:tcPr marL="45720" marR="45720" anchor="ctr" horzOverflow="overflow">
                    <a:lnL w="25400">
                      <a:miter lim="400000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ЕМИАС-Теле-ЭКГ</a:t>
                      </a:r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miter lim="400000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12114">
                <a:tc>
                  <a:txBody>
                    <a:bodyPr/>
                    <a:lstStyle/>
                    <a:p>
                      <a:pPr algn="l"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Эндоскопия</a:t>
                      </a:r>
                    </a:p>
                  </a:txBody>
                  <a:tcPr marL="45720" marR="45720" anchor="ctr" horzOverflow="overflow">
                    <a:lnL w="25400">
                      <a:miter lim="400000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algn="r"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ЕМИАС-ЕЭИС</a:t>
                      </a:r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miter lim="400000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12114">
                <a:tc>
                  <a:txBody>
                    <a:bodyPr/>
                    <a:lstStyle/>
                    <a:p>
                      <a:pPr algn="l"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Офтальмология</a:t>
                      </a:r>
                    </a:p>
                  </a:txBody>
                  <a:tcPr marL="45720" marR="45720" anchor="ctr" horzOverflow="overflow">
                    <a:lnL w="25400">
                      <a:miter lim="400000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miter lim="400000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012114">
                <a:tc>
                  <a:txBody>
                    <a:bodyPr/>
                    <a:lstStyle/>
                    <a:p>
                      <a:pPr algn="l"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Дерматология</a:t>
                      </a:r>
                    </a:p>
                  </a:txBody>
                  <a:tcPr marL="45720" marR="45720" anchor="ctr" horzOverflow="overflow">
                    <a:lnL w="25400">
                      <a:miter lim="400000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miter lim="400000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solidFill>
                        <a:srgbClr val="9A9A9A"/>
                      </a:solidFill>
                      <a:prstDash val="sysDot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012114">
                <a:tc>
                  <a:txBody>
                    <a:bodyPr/>
                    <a:lstStyle/>
                    <a:p>
                      <a:pPr algn="l" defTabSz="1828800">
                        <a:lnSpc>
                          <a:spcPct val="80000"/>
                        </a:lnSpc>
                      </a:pPr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Патоморфология</a:t>
                      </a:r>
                    </a:p>
                  </a:txBody>
                  <a:tcPr marL="45720" marR="45720" anchor="ctr" horzOverflow="overflow">
                    <a:lnL w="25400">
                      <a:miter lim="400000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solidFill>
                        <a:srgbClr val="9A9A9A"/>
                      </a:solidFill>
                      <a:prstDash val="sysDot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80000"/>
                        </a:lnSpc>
                      </a:pPr>
                      <a:r>
                        <a:rPr sz="3600" dirty="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45720" marR="45720" anchor="ctr" horzOverflow="overflow">
                    <a:lnL w="25400">
                      <a:solidFill>
                        <a:srgbClr val="9A9A9A"/>
                      </a:solidFill>
                      <a:prstDash val="sysDot"/>
                    </a:lnL>
                    <a:lnR w="25400">
                      <a:miter lim="400000"/>
                    </a:lnR>
                    <a:lnT w="25400">
                      <a:solidFill>
                        <a:srgbClr val="9A9A9A"/>
                      </a:solidFill>
                      <a:prstDash val="sysDot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2" name="Прямоугольник 72"/>
          <p:cNvSpPr/>
          <p:nvPr/>
        </p:nvSpPr>
        <p:spPr>
          <a:xfrm>
            <a:off x="19554876" y="4637942"/>
            <a:ext cx="360005" cy="936005"/>
          </a:xfrm>
          <a:prstGeom prst="rect">
            <a:avLst/>
          </a:prstGeom>
          <a:solidFill>
            <a:srgbClr val="00AB80"/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defRPr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13" name="Прямоугольник 73"/>
          <p:cNvSpPr/>
          <p:nvPr/>
        </p:nvSpPr>
        <p:spPr>
          <a:xfrm>
            <a:off x="19554876" y="5712107"/>
            <a:ext cx="360005" cy="936007"/>
          </a:xfrm>
          <a:prstGeom prst="rect">
            <a:avLst/>
          </a:prstGeom>
          <a:solidFill>
            <a:srgbClr val="F7A600"/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defRPr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14" name="Прямоугольник 74"/>
          <p:cNvSpPr/>
          <p:nvPr/>
        </p:nvSpPr>
        <p:spPr>
          <a:xfrm>
            <a:off x="19554876" y="6786280"/>
            <a:ext cx="360005" cy="936007"/>
          </a:xfrm>
          <a:prstGeom prst="rect">
            <a:avLst/>
          </a:prstGeom>
          <a:solidFill>
            <a:srgbClr val="F7A600"/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defRPr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15" name="Прямоугольник 75"/>
          <p:cNvSpPr/>
          <p:nvPr/>
        </p:nvSpPr>
        <p:spPr>
          <a:xfrm>
            <a:off x="19554876" y="10008782"/>
            <a:ext cx="360005" cy="93600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defRPr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16" name="Прямоугольник 76"/>
          <p:cNvSpPr/>
          <p:nvPr/>
        </p:nvSpPr>
        <p:spPr>
          <a:xfrm>
            <a:off x="19554876" y="7860448"/>
            <a:ext cx="360005" cy="936007"/>
          </a:xfrm>
          <a:prstGeom prst="rect">
            <a:avLst/>
          </a:prstGeom>
          <a:solidFill>
            <a:srgbClr val="F7A600"/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defRPr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17" name="Прямоугольник 77"/>
          <p:cNvSpPr/>
          <p:nvPr/>
        </p:nvSpPr>
        <p:spPr>
          <a:xfrm>
            <a:off x="19554876" y="8934614"/>
            <a:ext cx="360005" cy="936007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defRPr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18" name="Прямоугольник 78"/>
          <p:cNvSpPr/>
          <p:nvPr/>
        </p:nvSpPr>
        <p:spPr>
          <a:xfrm>
            <a:off x="19554876" y="11082956"/>
            <a:ext cx="360005" cy="936007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defRPr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19" name="Freeform 77"/>
          <p:cNvSpPr/>
          <p:nvPr/>
        </p:nvSpPr>
        <p:spPr>
          <a:xfrm>
            <a:off x="6240240" y="4780912"/>
            <a:ext cx="690489" cy="690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500"/>
                </a:moveTo>
                <a:cubicBezTo>
                  <a:pt x="6259" y="8959"/>
                  <a:pt x="6259" y="8959"/>
                  <a:pt x="6259" y="8959"/>
                </a:cubicBezTo>
                <a:cubicBezTo>
                  <a:pt x="6136" y="8836"/>
                  <a:pt x="6014" y="8836"/>
                  <a:pt x="5891" y="8836"/>
                </a:cubicBezTo>
                <a:cubicBezTo>
                  <a:pt x="5645" y="8836"/>
                  <a:pt x="5400" y="9082"/>
                  <a:pt x="5400" y="9327"/>
                </a:cubicBezTo>
                <a:cubicBezTo>
                  <a:pt x="5400" y="9450"/>
                  <a:pt x="5400" y="9573"/>
                  <a:pt x="5523" y="9695"/>
                </a:cubicBezTo>
                <a:cubicBezTo>
                  <a:pt x="10432" y="14605"/>
                  <a:pt x="10432" y="14605"/>
                  <a:pt x="10432" y="14605"/>
                </a:cubicBezTo>
                <a:cubicBezTo>
                  <a:pt x="10555" y="14727"/>
                  <a:pt x="10677" y="14727"/>
                  <a:pt x="10800" y="14727"/>
                </a:cubicBezTo>
                <a:cubicBezTo>
                  <a:pt x="10923" y="14727"/>
                  <a:pt x="11045" y="14727"/>
                  <a:pt x="11168" y="14605"/>
                </a:cubicBezTo>
                <a:cubicBezTo>
                  <a:pt x="11168" y="14605"/>
                  <a:pt x="11168" y="14605"/>
                  <a:pt x="11168" y="14605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600" y="3682"/>
                  <a:pt x="21600" y="3559"/>
                  <a:pt x="21600" y="3436"/>
                </a:cubicBezTo>
                <a:cubicBezTo>
                  <a:pt x="21600" y="3191"/>
                  <a:pt x="21355" y="2945"/>
                  <a:pt x="21109" y="2945"/>
                </a:cubicBezTo>
                <a:cubicBezTo>
                  <a:pt x="20986" y="2945"/>
                  <a:pt x="20864" y="2945"/>
                  <a:pt x="20741" y="3068"/>
                </a:cubicBezTo>
                <a:cubicBezTo>
                  <a:pt x="20741" y="3068"/>
                  <a:pt x="20741" y="3068"/>
                  <a:pt x="20741" y="306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8777" y="5155"/>
                  <a:pt x="18777" y="5155"/>
                  <a:pt x="18777" y="5155"/>
                </a:cubicBezTo>
                <a:cubicBezTo>
                  <a:pt x="18777" y="5155"/>
                  <a:pt x="18777" y="5155"/>
                  <a:pt x="18777" y="5155"/>
                </a:cubicBezTo>
                <a:lnTo>
                  <a:pt x="10800" y="13500"/>
                </a:lnTo>
                <a:close/>
                <a:moveTo>
                  <a:pt x="20741" y="6627"/>
                </a:moveTo>
                <a:cubicBezTo>
                  <a:pt x="20495" y="6505"/>
                  <a:pt x="20250" y="6505"/>
                  <a:pt x="20005" y="6627"/>
                </a:cubicBezTo>
                <a:cubicBezTo>
                  <a:pt x="19882" y="6750"/>
                  <a:pt x="19882" y="6995"/>
                  <a:pt x="19882" y="7118"/>
                </a:cubicBezTo>
                <a:cubicBezTo>
                  <a:pt x="19882" y="7118"/>
                  <a:pt x="19882" y="7118"/>
                  <a:pt x="19882" y="7118"/>
                </a:cubicBezTo>
                <a:cubicBezTo>
                  <a:pt x="20373" y="8345"/>
                  <a:pt x="20618" y="9573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3623" y="982"/>
                  <a:pt x="16077" y="2086"/>
                  <a:pt x="17918" y="4050"/>
                </a:cubicBezTo>
                <a:cubicBezTo>
                  <a:pt x="17918" y="3927"/>
                  <a:pt x="17918" y="3927"/>
                  <a:pt x="17918" y="3927"/>
                </a:cubicBezTo>
                <a:cubicBezTo>
                  <a:pt x="18041" y="4173"/>
                  <a:pt x="18409" y="4173"/>
                  <a:pt x="18532" y="3927"/>
                </a:cubicBezTo>
                <a:cubicBezTo>
                  <a:pt x="18777" y="3805"/>
                  <a:pt x="18777" y="3436"/>
                  <a:pt x="18532" y="3314"/>
                </a:cubicBezTo>
                <a:cubicBezTo>
                  <a:pt x="18532" y="3314"/>
                  <a:pt x="18532" y="3191"/>
                  <a:pt x="18532" y="3191"/>
                </a:cubicBezTo>
                <a:cubicBezTo>
                  <a:pt x="16568" y="1227"/>
                  <a:pt x="13868" y="0"/>
                  <a:pt x="10800" y="0"/>
                </a:cubicBez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9450"/>
                  <a:pt x="21355" y="8100"/>
                  <a:pt x="20864" y="6873"/>
                </a:cubicBezTo>
                <a:cubicBezTo>
                  <a:pt x="20864" y="6750"/>
                  <a:pt x="20741" y="6750"/>
                  <a:pt x="20741" y="6627"/>
                </a:cubicBezTo>
              </a:path>
            </a:pathLst>
          </a:custGeom>
          <a:solidFill>
            <a:srgbClr val="00AB80"/>
          </a:solidFill>
          <a:ln w="38100">
            <a:solidFill>
              <a:srgbClr val="00AB80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0" name="Freeform 77"/>
          <p:cNvSpPr/>
          <p:nvPr/>
        </p:nvSpPr>
        <p:spPr>
          <a:xfrm>
            <a:off x="6240240" y="5883593"/>
            <a:ext cx="690489" cy="690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500"/>
                </a:moveTo>
                <a:cubicBezTo>
                  <a:pt x="6259" y="8959"/>
                  <a:pt x="6259" y="8959"/>
                  <a:pt x="6259" y="8959"/>
                </a:cubicBezTo>
                <a:cubicBezTo>
                  <a:pt x="6136" y="8836"/>
                  <a:pt x="6014" y="8836"/>
                  <a:pt x="5891" y="8836"/>
                </a:cubicBezTo>
                <a:cubicBezTo>
                  <a:pt x="5645" y="8836"/>
                  <a:pt x="5400" y="9082"/>
                  <a:pt x="5400" y="9327"/>
                </a:cubicBezTo>
                <a:cubicBezTo>
                  <a:pt x="5400" y="9450"/>
                  <a:pt x="5400" y="9573"/>
                  <a:pt x="5523" y="9695"/>
                </a:cubicBezTo>
                <a:cubicBezTo>
                  <a:pt x="10432" y="14605"/>
                  <a:pt x="10432" y="14605"/>
                  <a:pt x="10432" y="14605"/>
                </a:cubicBezTo>
                <a:cubicBezTo>
                  <a:pt x="10555" y="14727"/>
                  <a:pt x="10677" y="14727"/>
                  <a:pt x="10800" y="14727"/>
                </a:cubicBezTo>
                <a:cubicBezTo>
                  <a:pt x="10923" y="14727"/>
                  <a:pt x="11045" y="14727"/>
                  <a:pt x="11168" y="14605"/>
                </a:cubicBezTo>
                <a:cubicBezTo>
                  <a:pt x="11168" y="14605"/>
                  <a:pt x="11168" y="14605"/>
                  <a:pt x="11168" y="14605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600" y="3682"/>
                  <a:pt x="21600" y="3559"/>
                  <a:pt x="21600" y="3436"/>
                </a:cubicBezTo>
                <a:cubicBezTo>
                  <a:pt x="21600" y="3191"/>
                  <a:pt x="21355" y="2945"/>
                  <a:pt x="21109" y="2945"/>
                </a:cubicBezTo>
                <a:cubicBezTo>
                  <a:pt x="20986" y="2945"/>
                  <a:pt x="20864" y="2945"/>
                  <a:pt x="20741" y="3068"/>
                </a:cubicBezTo>
                <a:cubicBezTo>
                  <a:pt x="20741" y="3068"/>
                  <a:pt x="20741" y="3068"/>
                  <a:pt x="20741" y="306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8777" y="5155"/>
                  <a:pt x="18777" y="5155"/>
                  <a:pt x="18777" y="5155"/>
                </a:cubicBezTo>
                <a:cubicBezTo>
                  <a:pt x="18777" y="5155"/>
                  <a:pt x="18777" y="5155"/>
                  <a:pt x="18777" y="5155"/>
                </a:cubicBezTo>
                <a:lnTo>
                  <a:pt x="10800" y="13500"/>
                </a:lnTo>
                <a:close/>
                <a:moveTo>
                  <a:pt x="20741" y="6627"/>
                </a:moveTo>
                <a:cubicBezTo>
                  <a:pt x="20495" y="6505"/>
                  <a:pt x="20250" y="6505"/>
                  <a:pt x="20005" y="6627"/>
                </a:cubicBezTo>
                <a:cubicBezTo>
                  <a:pt x="19882" y="6750"/>
                  <a:pt x="19882" y="6995"/>
                  <a:pt x="19882" y="7118"/>
                </a:cubicBezTo>
                <a:cubicBezTo>
                  <a:pt x="19882" y="7118"/>
                  <a:pt x="19882" y="7118"/>
                  <a:pt x="19882" y="7118"/>
                </a:cubicBezTo>
                <a:cubicBezTo>
                  <a:pt x="20373" y="8345"/>
                  <a:pt x="20618" y="9573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3623" y="982"/>
                  <a:pt x="16077" y="2086"/>
                  <a:pt x="17918" y="4050"/>
                </a:cubicBezTo>
                <a:cubicBezTo>
                  <a:pt x="17918" y="3927"/>
                  <a:pt x="17918" y="3927"/>
                  <a:pt x="17918" y="3927"/>
                </a:cubicBezTo>
                <a:cubicBezTo>
                  <a:pt x="18041" y="4173"/>
                  <a:pt x="18409" y="4173"/>
                  <a:pt x="18532" y="3927"/>
                </a:cubicBezTo>
                <a:cubicBezTo>
                  <a:pt x="18777" y="3805"/>
                  <a:pt x="18777" y="3436"/>
                  <a:pt x="18532" y="3314"/>
                </a:cubicBezTo>
                <a:cubicBezTo>
                  <a:pt x="18532" y="3314"/>
                  <a:pt x="18532" y="3191"/>
                  <a:pt x="18532" y="3191"/>
                </a:cubicBezTo>
                <a:cubicBezTo>
                  <a:pt x="16568" y="1227"/>
                  <a:pt x="13868" y="0"/>
                  <a:pt x="10800" y="0"/>
                </a:cubicBez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9450"/>
                  <a:pt x="21355" y="8100"/>
                  <a:pt x="20864" y="6873"/>
                </a:cubicBezTo>
                <a:cubicBezTo>
                  <a:pt x="20864" y="6750"/>
                  <a:pt x="20741" y="6750"/>
                  <a:pt x="20741" y="6627"/>
                </a:cubicBezTo>
              </a:path>
            </a:pathLst>
          </a:custGeom>
          <a:solidFill>
            <a:srgbClr val="00AB80"/>
          </a:solidFill>
          <a:ln w="38100">
            <a:solidFill>
              <a:srgbClr val="00AB80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1" name="Freeform 77"/>
          <p:cNvSpPr/>
          <p:nvPr/>
        </p:nvSpPr>
        <p:spPr>
          <a:xfrm>
            <a:off x="9921650" y="4780912"/>
            <a:ext cx="690487" cy="690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500"/>
                </a:moveTo>
                <a:cubicBezTo>
                  <a:pt x="6259" y="8959"/>
                  <a:pt x="6259" y="8959"/>
                  <a:pt x="6259" y="8959"/>
                </a:cubicBezTo>
                <a:cubicBezTo>
                  <a:pt x="6136" y="8836"/>
                  <a:pt x="6014" y="8836"/>
                  <a:pt x="5891" y="8836"/>
                </a:cubicBezTo>
                <a:cubicBezTo>
                  <a:pt x="5645" y="8836"/>
                  <a:pt x="5400" y="9082"/>
                  <a:pt x="5400" y="9327"/>
                </a:cubicBezTo>
                <a:cubicBezTo>
                  <a:pt x="5400" y="9450"/>
                  <a:pt x="5400" y="9573"/>
                  <a:pt x="5523" y="9695"/>
                </a:cubicBezTo>
                <a:cubicBezTo>
                  <a:pt x="10432" y="14605"/>
                  <a:pt x="10432" y="14605"/>
                  <a:pt x="10432" y="14605"/>
                </a:cubicBezTo>
                <a:cubicBezTo>
                  <a:pt x="10555" y="14727"/>
                  <a:pt x="10677" y="14727"/>
                  <a:pt x="10800" y="14727"/>
                </a:cubicBezTo>
                <a:cubicBezTo>
                  <a:pt x="10923" y="14727"/>
                  <a:pt x="11045" y="14727"/>
                  <a:pt x="11168" y="14605"/>
                </a:cubicBezTo>
                <a:cubicBezTo>
                  <a:pt x="11168" y="14605"/>
                  <a:pt x="11168" y="14605"/>
                  <a:pt x="11168" y="14605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600" y="3682"/>
                  <a:pt x="21600" y="3559"/>
                  <a:pt x="21600" y="3436"/>
                </a:cubicBezTo>
                <a:cubicBezTo>
                  <a:pt x="21600" y="3191"/>
                  <a:pt x="21355" y="2945"/>
                  <a:pt x="21109" y="2945"/>
                </a:cubicBezTo>
                <a:cubicBezTo>
                  <a:pt x="20986" y="2945"/>
                  <a:pt x="20864" y="2945"/>
                  <a:pt x="20741" y="3068"/>
                </a:cubicBezTo>
                <a:cubicBezTo>
                  <a:pt x="20741" y="3068"/>
                  <a:pt x="20741" y="3068"/>
                  <a:pt x="20741" y="306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8777" y="5155"/>
                  <a:pt x="18777" y="5155"/>
                  <a:pt x="18777" y="5155"/>
                </a:cubicBezTo>
                <a:cubicBezTo>
                  <a:pt x="18777" y="5155"/>
                  <a:pt x="18777" y="5155"/>
                  <a:pt x="18777" y="5155"/>
                </a:cubicBezTo>
                <a:lnTo>
                  <a:pt x="10800" y="13500"/>
                </a:lnTo>
                <a:close/>
                <a:moveTo>
                  <a:pt x="20741" y="6627"/>
                </a:moveTo>
                <a:cubicBezTo>
                  <a:pt x="20495" y="6505"/>
                  <a:pt x="20250" y="6505"/>
                  <a:pt x="20005" y="6627"/>
                </a:cubicBezTo>
                <a:cubicBezTo>
                  <a:pt x="19882" y="6750"/>
                  <a:pt x="19882" y="6995"/>
                  <a:pt x="19882" y="7118"/>
                </a:cubicBezTo>
                <a:cubicBezTo>
                  <a:pt x="19882" y="7118"/>
                  <a:pt x="19882" y="7118"/>
                  <a:pt x="19882" y="7118"/>
                </a:cubicBezTo>
                <a:cubicBezTo>
                  <a:pt x="20373" y="8345"/>
                  <a:pt x="20618" y="9573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3623" y="982"/>
                  <a:pt x="16077" y="2086"/>
                  <a:pt x="17918" y="4050"/>
                </a:cubicBezTo>
                <a:cubicBezTo>
                  <a:pt x="17918" y="3927"/>
                  <a:pt x="17918" y="3927"/>
                  <a:pt x="17918" y="3927"/>
                </a:cubicBezTo>
                <a:cubicBezTo>
                  <a:pt x="18041" y="4173"/>
                  <a:pt x="18409" y="4173"/>
                  <a:pt x="18532" y="3927"/>
                </a:cubicBezTo>
                <a:cubicBezTo>
                  <a:pt x="18777" y="3805"/>
                  <a:pt x="18777" y="3436"/>
                  <a:pt x="18532" y="3314"/>
                </a:cubicBezTo>
                <a:cubicBezTo>
                  <a:pt x="18532" y="3314"/>
                  <a:pt x="18532" y="3191"/>
                  <a:pt x="18532" y="3191"/>
                </a:cubicBezTo>
                <a:cubicBezTo>
                  <a:pt x="16568" y="1227"/>
                  <a:pt x="13868" y="0"/>
                  <a:pt x="10800" y="0"/>
                </a:cubicBez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9450"/>
                  <a:pt x="21355" y="8100"/>
                  <a:pt x="20864" y="6873"/>
                </a:cubicBezTo>
                <a:cubicBezTo>
                  <a:pt x="20864" y="6750"/>
                  <a:pt x="20741" y="6750"/>
                  <a:pt x="20741" y="6627"/>
                </a:cubicBezTo>
              </a:path>
            </a:pathLst>
          </a:custGeom>
          <a:solidFill>
            <a:srgbClr val="00AB80"/>
          </a:solidFill>
          <a:ln w="38100">
            <a:solidFill>
              <a:srgbClr val="00AB80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2" name="Freeform 77"/>
          <p:cNvSpPr/>
          <p:nvPr/>
        </p:nvSpPr>
        <p:spPr>
          <a:xfrm>
            <a:off x="9921650" y="6956142"/>
            <a:ext cx="690487" cy="690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500"/>
                </a:moveTo>
                <a:cubicBezTo>
                  <a:pt x="6259" y="8959"/>
                  <a:pt x="6259" y="8959"/>
                  <a:pt x="6259" y="8959"/>
                </a:cubicBezTo>
                <a:cubicBezTo>
                  <a:pt x="6136" y="8836"/>
                  <a:pt x="6014" y="8836"/>
                  <a:pt x="5891" y="8836"/>
                </a:cubicBezTo>
                <a:cubicBezTo>
                  <a:pt x="5645" y="8836"/>
                  <a:pt x="5400" y="9082"/>
                  <a:pt x="5400" y="9327"/>
                </a:cubicBezTo>
                <a:cubicBezTo>
                  <a:pt x="5400" y="9450"/>
                  <a:pt x="5400" y="9573"/>
                  <a:pt x="5523" y="9695"/>
                </a:cubicBezTo>
                <a:cubicBezTo>
                  <a:pt x="10432" y="14605"/>
                  <a:pt x="10432" y="14605"/>
                  <a:pt x="10432" y="14605"/>
                </a:cubicBezTo>
                <a:cubicBezTo>
                  <a:pt x="10555" y="14727"/>
                  <a:pt x="10677" y="14727"/>
                  <a:pt x="10800" y="14727"/>
                </a:cubicBezTo>
                <a:cubicBezTo>
                  <a:pt x="10923" y="14727"/>
                  <a:pt x="11045" y="14727"/>
                  <a:pt x="11168" y="14605"/>
                </a:cubicBezTo>
                <a:cubicBezTo>
                  <a:pt x="11168" y="14605"/>
                  <a:pt x="11168" y="14605"/>
                  <a:pt x="11168" y="14605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600" y="3682"/>
                  <a:pt x="21600" y="3559"/>
                  <a:pt x="21600" y="3436"/>
                </a:cubicBezTo>
                <a:cubicBezTo>
                  <a:pt x="21600" y="3191"/>
                  <a:pt x="21355" y="2945"/>
                  <a:pt x="21109" y="2945"/>
                </a:cubicBezTo>
                <a:cubicBezTo>
                  <a:pt x="20986" y="2945"/>
                  <a:pt x="20864" y="2945"/>
                  <a:pt x="20741" y="3068"/>
                </a:cubicBezTo>
                <a:cubicBezTo>
                  <a:pt x="20741" y="3068"/>
                  <a:pt x="20741" y="3068"/>
                  <a:pt x="20741" y="306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8777" y="5155"/>
                  <a:pt x="18777" y="5155"/>
                  <a:pt x="18777" y="5155"/>
                </a:cubicBezTo>
                <a:cubicBezTo>
                  <a:pt x="18777" y="5155"/>
                  <a:pt x="18777" y="5155"/>
                  <a:pt x="18777" y="5155"/>
                </a:cubicBezTo>
                <a:lnTo>
                  <a:pt x="10800" y="13500"/>
                </a:lnTo>
                <a:close/>
                <a:moveTo>
                  <a:pt x="20741" y="6627"/>
                </a:moveTo>
                <a:cubicBezTo>
                  <a:pt x="20495" y="6505"/>
                  <a:pt x="20250" y="6505"/>
                  <a:pt x="20005" y="6627"/>
                </a:cubicBezTo>
                <a:cubicBezTo>
                  <a:pt x="19882" y="6750"/>
                  <a:pt x="19882" y="6995"/>
                  <a:pt x="19882" y="7118"/>
                </a:cubicBezTo>
                <a:cubicBezTo>
                  <a:pt x="19882" y="7118"/>
                  <a:pt x="19882" y="7118"/>
                  <a:pt x="19882" y="7118"/>
                </a:cubicBezTo>
                <a:cubicBezTo>
                  <a:pt x="20373" y="8345"/>
                  <a:pt x="20618" y="9573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3623" y="982"/>
                  <a:pt x="16077" y="2086"/>
                  <a:pt x="17918" y="4050"/>
                </a:cubicBezTo>
                <a:cubicBezTo>
                  <a:pt x="17918" y="3927"/>
                  <a:pt x="17918" y="3927"/>
                  <a:pt x="17918" y="3927"/>
                </a:cubicBezTo>
                <a:cubicBezTo>
                  <a:pt x="18041" y="4173"/>
                  <a:pt x="18409" y="4173"/>
                  <a:pt x="18532" y="3927"/>
                </a:cubicBezTo>
                <a:cubicBezTo>
                  <a:pt x="18777" y="3805"/>
                  <a:pt x="18777" y="3436"/>
                  <a:pt x="18532" y="3314"/>
                </a:cubicBezTo>
                <a:cubicBezTo>
                  <a:pt x="18532" y="3314"/>
                  <a:pt x="18532" y="3191"/>
                  <a:pt x="18532" y="3191"/>
                </a:cubicBezTo>
                <a:cubicBezTo>
                  <a:pt x="16568" y="1227"/>
                  <a:pt x="13868" y="0"/>
                  <a:pt x="10800" y="0"/>
                </a:cubicBez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9450"/>
                  <a:pt x="21355" y="8100"/>
                  <a:pt x="20864" y="6873"/>
                </a:cubicBezTo>
                <a:cubicBezTo>
                  <a:pt x="20864" y="6750"/>
                  <a:pt x="20741" y="6750"/>
                  <a:pt x="20741" y="6627"/>
                </a:cubicBezTo>
              </a:path>
            </a:pathLst>
          </a:custGeom>
          <a:solidFill>
            <a:srgbClr val="00AB80"/>
          </a:solidFill>
          <a:ln w="38100">
            <a:solidFill>
              <a:srgbClr val="00AB80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3" name="Freeform 77"/>
          <p:cNvSpPr/>
          <p:nvPr/>
        </p:nvSpPr>
        <p:spPr>
          <a:xfrm>
            <a:off x="13583690" y="4780912"/>
            <a:ext cx="690487" cy="690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500"/>
                </a:moveTo>
                <a:cubicBezTo>
                  <a:pt x="6259" y="8959"/>
                  <a:pt x="6259" y="8959"/>
                  <a:pt x="6259" y="8959"/>
                </a:cubicBezTo>
                <a:cubicBezTo>
                  <a:pt x="6136" y="8836"/>
                  <a:pt x="6014" y="8836"/>
                  <a:pt x="5891" y="8836"/>
                </a:cubicBezTo>
                <a:cubicBezTo>
                  <a:pt x="5645" y="8836"/>
                  <a:pt x="5400" y="9082"/>
                  <a:pt x="5400" y="9327"/>
                </a:cubicBezTo>
                <a:cubicBezTo>
                  <a:pt x="5400" y="9450"/>
                  <a:pt x="5400" y="9573"/>
                  <a:pt x="5523" y="9695"/>
                </a:cubicBezTo>
                <a:cubicBezTo>
                  <a:pt x="10432" y="14605"/>
                  <a:pt x="10432" y="14605"/>
                  <a:pt x="10432" y="14605"/>
                </a:cubicBezTo>
                <a:cubicBezTo>
                  <a:pt x="10555" y="14727"/>
                  <a:pt x="10677" y="14727"/>
                  <a:pt x="10800" y="14727"/>
                </a:cubicBezTo>
                <a:cubicBezTo>
                  <a:pt x="10923" y="14727"/>
                  <a:pt x="11045" y="14727"/>
                  <a:pt x="11168" y="14605"/>
                </a:cubicBezTo>
                <a:cubicBezTo>
                  <a:pt x="11168" y="14605"/>
                  <a:pt x="11168" y="14605"/>
                  <a:pt x="11168" y="14605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600" y="3682"/>
                  <a:pt x="21600" y="3559"/>
                  <a:pt x="21600" y="3436"/>
                </a:cubicBezTo>
                <a:cubicBezTo>
                  <a:pt x="21600" y="3191"/>
                  <a:pt x="21355" y="2945"/>
                  <a:pt x="21109" y="2945"/>
                </a:cubicBezTo>
                <a:cubicBezTo>
                  <a:pt x="20986" y="2945"/>
                  <a:pt x="20864" y="2945"/>
                  <a:pt x="20741" y="3068"/>
                </a:cubicBezTo>
                <a:cubicBezTo>
                  <a:pt x="20741" y="3068"/>
                  <a:pt x="20741" y="3068"/>
                  <a:pt x="20741" y="306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8777" y="5155"/>
                  <a:pt x="18777" y="5155"/>
                  <a:pt x="18777" y="5155"/>
                </a:cubicBezTo>
                <a:cubicBezTo>
                  <a:pt x="18777" y="5155"/>
                  <a:pt x="18777" y="5155"/>
                  <a:pt x="18777" y="5155"/>
                </a:cubicBezTo>
                <a:lnTo>
                  <a:pt x="10800" y="13500"/>
                </a:lnTo>
                <a:close/>
                <a:moveTo>
                  <a:pt x="20741" y="6627"/>
                </a:moveTo>
                <a:cubicBezTo>
                  <a:pt x="20495" y="6505"/>
                  <a:pt x="20250" y="6505"/>
                  <a:pt x="20005" y="6627"/>
                </a:cubicBezTo>
                <a:cubicBezTo>
                  <a:pt x="19882" y="6750"/>
                  <a:pt x="19882" y="6995"/>
                  <a:pt x="19882" y="7118"/>
                </a:cubicBezTo>
                <a:cubicBezTo>
                  <a:pt x="19882" y="7118"/>
                  <a:pt x="19882" y="7118"/>
                  <a:pt x="19882" y="7118"/>
                </a:cubicBezTo>
                <a:cubicBezTo>
                  <a:pt x="20373" y="8345"/>
                  <a:pt x="20618" y="9573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3623" y="982"/>
                  <a:pt x="16077" y="2086"/>
                  <a:pt x="17918" y="4050"/>
                </a:cubicBezTo>
                <a:cubicBezTo>
                  <a:pt x="17918" y="3927"/>
                  <a:pt x="17918" y="3927"/>
                  <a:pt x="17918" y="3927"/>
                </a:cubicBezTo>
                <a:cubicBezTo>
                  <a:pt x="18041" y="4173"/>
                  <a:pt x="18409" y="4173"/>
                  <a:pt x="18532" y="3927"/>
                </a:cubicBezTo>
                <a:cubicBezTo>
                  <a:pt x="18777" y="3805"/>
                  <a:pt x="18777" y="3436"/>
                  <a:pt x="18532" y="3314"/>
                </a:cubicBezTo>
                <a:cubicBezTo>
                  <a:pt x="18532" y="3314"/>
                  <a:pt x="18532" y="3191"/>
                  <a:pt x="18532" y="3191"/>
                </a:cubicBezTo>
                <a:cubicBezTo>
                  <a:pt x="16568" y="1227"/>
                  <a:pt x="13868" y="0"/>
                  <a:pt x="10800" y="0"/>
                </a:cubicBez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9450"/>
                  <a:pt x="21355" y="8100"/>
                  <a:pt x="20864" y="6873"/>
                </a:cubicBezTo>
                <a:cubicBezTo>
                  <a:pt x="20864" y="6750"/>
                  <a:pt x="20741" y="6750"/>
                  <a:pt x="20741" y="6627"/>
                </a:cubicBezTo>
              </a:path>
            </a:pathLst>
          </a:custGeom>
          <a:solidFill>
            <a:srgbClr val="00AB80"/>
          </a:solidFill>
          <a:ln w="38100">
            <a:solidFill>
              <a:srgbClr val="00AB80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4" name="Freeform 77"/>
          <p:cNvSpPr/>
          <p:nvPr/>
        </p:nvSpPr>
        <p:spPr>
          <a:xfrm>
            <a:off x="13583690" y="6956142"/>
            <a:ext cx="690487" cy="690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500"/>
                </a:moveTo>
                <a:cubicBezTo>
                  <a:pt x="6259" y="8959"/>
                  <a:pt x="6259" y="8959"/>
                  <a:pt x="6259" y="8959"/>
                </a:cubicBezTo>
                <a:cubicBezTo>
                  <a:pt x="6136" y="8836"/>
                  <a:pt x="6014" y="8836"/>
                  <a:pt x="5891" y="8836"/>
                </a:cubicBezTo>
                <a:cubicBezTo>
                  <a:pt x="5645" y="8836"/>
                  <a:pt x="5400" y="9082"/>
                  <a:pt x="5400" y="9327"/>
                </a:cubicBezTo>
                <a:cubicBezTo>
                  <a:pt x="5400" y="9450"/>
                  <a:pt x="5400" y="9573"/>
                  <a:pt x="5523" y="9695"/>
                </a:cubicBezTo>
                <a:cubicBezTo>
                  <a:pt x="10432" y="14605"/>
                  <a:pt x="10432" y="14605"/>
                  <a:pt x="10432" y="14605"/>
                </a:cubicBezTo>
                <a:cubicBezTo>
                  <a:pt x="10555" y="14727"/>
                  <a:pt x="10677" y="14727"/>
                  <a:pt x="10800" y="14727"/>
                </a:cubicBezTo>
                <a:cubicBezTo>
                  <a:pt x="10923" y="14727"/>
                  <a:pt x="11045" y="14727"/>
                  <a:pt x="11168" y="14605"/>
                </a:cubicBezTo>
                <a:cubicBezTo>
                  <a:pt x="11168" y="14605"/>
                  <a:pt x="11168" y="14605"/>
                  <a:pt x="11168" y="14605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600" y="3682"/>
                  <a:pt x="21600" y="3559"/>
                  <a:pt x="21600" y="3436"/>
                </a:cubicBezTo>
                <a:cubicBezTo>
                  <a:pt x="21600" y="3191"/>
                  <a:pt x="21355" y="2945"/>
                  <a:pt x="21109" y="2945"/>
                </a:cubicBezTo>
                <a:cubicBezTo>
                  <a:pt x="20986" y="2945"/>
                  <a:pt x="20864" y="2945"/>
                  <a:pt x="20741" y="3068"/>
                </a:cubicBezTo>
                <a:cubicBezTo>
                  <a:pt x="20741" y="3068"/>
                  <a:pt x="20741" y="3068"/>
                  <a:pt x="20741" y="306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8777" y="5155"/>
                  <a:pt x="18777" y="5155"/>
                  <a:pt x="18777" y="5155"/>
                </a:cubicBezTo>
                <a:cubicBezTo>
                  <a:pt x="18777" y="5155"/>
                  <a:pt x="18777" y="5155"/>
                  <a:pt x="18777" y="5155"/>
                </a:cubicBezTo>
                <a:lnTo>
                  <a:pt x="10800" y="13500"/>
                </a:lnTo>
                <a:close/>
                <a:moveTo>
                  <a:pt x="20741" y="6627"/>
                </a:moveTo>
                <a:cubicBezTo>
                  <a:pt x="20495" y="6505"/>
                  <a:pt x="20250" y="6505"/>
                  <a:pt x="20005" y="6627"/>
                </a:cubicBezTo>
                <a:cubicBezTo>
                  <a:pt x="19882" y="6750"/>
                  <a:pt x="19882" y="6995"/>
                  <a:pt x="19882" y="7118"/>
                </a:cubicBezTo>
                <a:cubicBezTo>
                  <a:pt x="19882" y="7118"/>
                  <a:pt x="19882" y="7118"/>
                  <a:pt x="19882" y="7118"/>
                </a:cubicBezTo>
                <a:cubicBezTo>
                  <a:pt x="20373" y="8345"/>
                  <a:pt x="20618" y="9573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3623" y="982"/>
                  <a:pt x="16077" y="2086"/>
                  <a:pt x="17918" y="4050"/>
                </a:cubicBezTo>
                <a:cubicBezTo>
                  <a:pt x="17918" y="3927"/>
                  <a:pt x="17918" y="3927"/>
                  <a:pt x="17918" y="3927"/>
                </a:cubicBezTo>
                <a:cubicBezTo>
                  <a:pt x="18041" y="4173"/>
                  <a:pt x="18409" y="4173"/>
                  <a:pt x="18532" y="3927"/>
                </a:cubicBezTo>
                <a:cubicBezTo>
                  <a:pt x="18777" y="3805"/>
                  <a:pt x="18777" y="3436"/>
                  <a:pt x="18532" y="3314"/>
                </a:cubicBezTo>
                <a:cubicBezTo>
                  <a:pt x="18532" y="3314"/>
                  <a:pt x="18532" y="3191"/>
                  <a:pt x="18532" y="3191"/>
                </a:cubicBezTo>
                <a:cubicBezTo>
                  <a:pt x="16568" y="1227"/>
                  <a:pt x="13868" y="0"/>
                  <a:pt x="10800" y="0"/>
                </a:cubicBez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9450"/>
                  <a:pt x="21355" y="8100"/>
                  <a:pt x="20864" y="6873"/>
                </a:cubicBezTo>
                <a:cubicBezTo>
                  <a:pt x="20864" y="6750"/>
                  <a:pt x="20741" y="6750"/>
                  <a:pt x="20741" y="6627"/>
                </a:cubicBezTo>
              </a:path>
            </a:pathLst>
          </a:custGeom>
          <a:solidFill>
            <a:srgbClr val="00AB80"/>
          </a:solidFill>
          <a:ln w="38100">
            <a:solidFill>
              <a:srgbClr val="00AB80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5" name="Freeform 77"/>
          <p:cNvSpPr/>
          <p:nvPr/>
        </p:nvSpPr>
        <p:spPr>
          <a:xfrm>
            <a:off x="17211947" y="4780912"/>
            <a:ext cx="690487" cy="690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500"/>
                </a:moveTo>
                <a:cubicBezTo>
                  <a:pt x="6259" y="8959"/>
                  <a:pt x="6259" y="8959"/>
                  <a:pt x="6259" y="8959"/>
                </a:cubicBezTo>
                <a:cubicBezTo>
                  <a:pt x="6136" y="8836"/>
                  <a:pt x="6014" y="8836"/>
                  <a:pt x="5891" y="8836"/>
                </a:cubicBezTo>
                <a:cubicBezTo>
                  <a:pt x="5645" y="8836"/>
                  <a:pt x="5400" y="9082"/>
                  <a:pt x="5400" y="9327"/>
                </a:cubicBezTo>
                <a:cubicBezTo>
                  <a:pt x="5400" y="9450"/>
                  <a:pt x="5400" y="9573"/>
                  <a:pt x="5523" y="9695"/>
                </a:cubicBezTo>
                <a:cubicBezTo>
                  <a:pt x="10432" y="14605"/>
                  <a:pt x="10432" y="14605"/>
                  <a:pt x="10432" y="14605"/>
                </a:cubicBezTo>
                <a:cubicBezTo>
                  <a:pt x="10555" y="14727"/>
                  <a:pt x="10677" y="14727"/>
                  <a:pt x="10800" y="14727"/>
                </a:cubicBezTo>
                <a:cubicBezTo>
                  <a:pt x="10923" y="14727"/>
                  <a:pt x="11045" y="14727"/>
                  <a:pt x="11168" y="14605"/>
                </a:cubicBezTo>
                <a:cubicBezTo>
                  <a:pt x="11168" y="14605"/>
                  <a:pt x="11168" y="14605"/>
                  <a:pt x="11168" y="14605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600" y="3682"/>
                  <a:pt x="21600" y="3559"/>
                  <a:pt x="21600" y="3436"/>
                </a:cubicBezTo>
                <a:cubicBezTo>
                  <a:pt x="21600" y="3191"/>
                  <a:pt x="21355" y="2945"/>
                  <a:pt x="21109" y="2945"/>
                </a:cubicBezTo>
                <a:cubicBezTo>
                  <a:pt x="20986" y="2945"/>
                  <a:pt x="20864" y="2945"/>
                  <a:pt x="20741" y="3068"/>
                </a:cubicBezTo>
                <a:cubicBezTo>
                  <a:pt x="20741" y="3068"/>
                  <a:pt x="20741" y="3068"/>
                  <a:pt x="20741" y="306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8777" y="5155"/>
                  <a:pt x="18777" y="5155"/>
                  <a:pt x="18777" y="5155"/>
                </a:cubicBezTo>
                <a:cubicBezTo>
                  <a:pt x="18777" y="5155"/>
                  <a:pt x="18777" y="5155"/>
                  <a:pt x="18777" y="5155"/>
                </a:cubicBezTo>
                <a:lnTo>
                  <a:pt x="10800" y="13500"/>
                </a:lnTo>
                <a:close/>
                <a:moveTo>
                  <a:pt x="20741" y="6627"/>
                </a:moveTo>
                <a:cubicBezTo>
                  <a:pt x="20495" y="6505"/>
                  <a:pt x="20250" y="6505"/>
                  <a:pt x="20005" y="6627"/>
                </a:cubicBezTo>
                <a:cubicBezTo>
                  <a:pt x="19882" y="6750"/>
                  <a:pt x="19882" y="6995"/>
                  <a:pt x="19882" y="7118"/>
                </a:cubicBezTo>
                <a:cubicBezTo>
                  <a:pt x="19882" y="7118"/>
                  <a:pt x="19882" y="7118"/>
                  <a:pt x="19882" y="7118"/>
                </a:cubicBezTo>
                <a:cubicBezTo>
                  <a:pt x="20373" y="8345"/>
                  <a:pt x="20618" y="9573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3623" y="982"/>
                  <a:pt x="16077" y="2086"/>
                  <a:pt x="17918" y="4050"/>
                </a:cubicBezTo>
                <a:cubicBezTo>
                  <a:pt x="17918" y="3927"/>
                  <a:pt x="17918" y="3927"/>
                  <a:pt x="17918" y="3927"/>
                </a:cubicBezTo>
                <a:cubicBezTo>
                  <a:pt x="18041" y="4173"/>
                  <a:pt x="18409" y="4173"/>
                  <a:pt x="18532" y="3927"/>
                </a:cubicBezTo>
                <a:cubicBezTo>
                  <a:pt x="18777" y="3805"/>
                  <a:pt x="18777" y="3436"/>
                  <a:pt x="18532" y="3314"/>
                </a:cubicBezTo>
                <a:cubicBezTo>
                  <a:pt x="18532" y="3314"/>
                  <a:pt x="18532" y="3191"/>
                  <a:pt x="18532" y="3191"/>
                </a:cubicBezTo>
                <a:cubicBezTo>
                  <a:pt x="16568" y="1227"/>
                  <a:pt x="13868" y="0"/>
                  <a:pt x="10800" y="0"/>
                </a:cubicBez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9450"/>
                  <a:pt x="21355" y="8100"/>
                  <a:pt x="20864" y="6873"/>
                </a:cubicBezTo>
                <a:cubicBezTo>
                  <a:pt x="20864" y="6750"/>
                  <a:pt x="20741" y="6750"/>
                  <a:pt x="20741" y="6627"/>
                </a:cubicBezTo>
              </a:path>
            </a:pathLst>
          </a:custGeom>
          <a:solidFill>
            <a:srgbClr val="00AB80"/>
          </a:solidFill>
          <a:ln w="38100">
            <a:solidFill>
              <a:srgbClr val="00AB80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6" name="Freeform 77"/>
          <p:cNvSpPr/>
          <p:nvPr/>
        </p:nvSpPr>
        <p:spPr>
          <a:xfrm>
            <a:off x="17211947" y="5883593"/>
            <a:ext cx="690487" cy="690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500"/>
                </a:moveTo>
                <a:cubicBezTo>
                  <a:pt x="6259" y="8959"/>
                  <a:pt x="6259" y="8959"/>
                  <a:pt x="6259" y="8959"/>
                </a:cubicBezTo>
                <a:cubicBezTo>
                  <a:pt x="6136" y="8836"/>
                  <a:pt x="6014" y="8836"/>
                  <a:pt x="5891" y="8836"/>
                </a:cubicBezTo>
                <a:cubicBezTo>
                  <a:pt x="5645" y="8836"/>
                  <a:pt x="5400" y="9082"/>
                  <a:pt x="5400" y="9327"/>
                </a:cubicBezTo>
                <a:cubicBezTo>
                  <a:pt x="5400" y="9450"/>
                  <a:pt x="5400" y="9573"/>
                  <a:pt x="5523" y="9695"/>
                </a:cubicBezTo>
                <a:cubicBezTo>
                  <a:pt x="10432" y="14605"/>
                  <a:pt x="10432" y="14605"/>
                  <a:pt x="10432" y="14605"/>
                </a:cubicBezTo>
                <a:cubicBezTo>
                  <a:pt x="10555" y="14727"/>
                  <a:pt x="10677" y="14727"/>
                  <a:pt x="10800" y="14727"/>
                </a:cubicBezTo>
                <a:cubicBezTo>
                  <a:pt x="10923" y="14727"/>
                  <a:pt x="11045" y="14727"/>
                  <a:pt x="11168" y="14605"/>
                </a:cubicBezTo>
                <a:cubicBezTo>
                  <a:pt x="11168" y="14605"/>
                  <a:pt x="11168" y="14605"/>
                  <a:pt x="11168" y="14605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19391" y="6014"/>
                  <a:pt x="19391" y="6014"/>
                  <a:pt x="19391" y="6014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0005" y="5277"/>
                  <a:pt x="20005" y="5277"/>
                  <a:pt x="20005" y="5277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477" y="3805"/>
                  <a:pt x="21477" y="3805"/>
                  <a:pt x="21477" y="3805"/>
                </a:cubicBezTo>
                <a:cubicBezTo>
                  <a:pt x="21600" y="3682"/>
                  <a:pt x="21600" y="3559"/>
                  <a:pt x="21600" y="3436"/>
                </a:cubicBezTo>
                <a:cubicBezTo>
                  <a:pt x="21600" y="3191"/>
                  <a:pt x="21355" y="2945"/>
                  <a:pt x="21109" y="2945"/>
                </a:cubicBezTo>
                <a:cubicBezTo>
                  <a:pt x="20986" y="2945"/>
                  <a:pt x="20864" y="2945"/>
                  <a:pt x="20741" y="3068"/>
                </a:cubicBezTo>
                <a:cubicBezTo>
                  <a:pt x="20741" y="3068"/>
                  <a:pt x="20741" y="3068"/>
                  <a:pt x="20741" y="306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9514" y="4418"/>
                  <a:pt x="19514" y="4418"/>
                  <a:pt x="19514" y="4418"/>
                </a:cubicBezTo>
                <a:cubicBezTo>
                  <a:pt x="18777" y="5155"/>
                  <a:pt x="18777" y="5155"/>
                  <a:pt x="18777" y="5155"/>
                </a:cubicBezTo>
                <a:cubicBezTo>
                  <a:pt x="18777" y="5155"/>
                  <a:pt x="18777" y="5155"/>
                  <a:pt x="18777" y="5155"/>
                </a:cubicBezTo>
                <a:lnTo>
                  <a:pt x="10800" y="13500"/>
                </a:lnTo>
                <a:close/>
                <a:moveTo>
                  <a:pt x="20741" y="6627"/>
                </a:moveTo>
                <a:cubicBezTo>
                  <a:pt x="20495" y="6505"/>
                  <a:pt x="20250" y="6505"/>
                  <a:pt x="20005" y="6627"/>
                </a:cubicBezTo>
                <a:cubicBezTo>
                  <a:pt x="19882" y="6750"/>
                  <a:pt x="19882" y="6995"/>
                  <a:pt x="19882" y="7118"/>
                </a:cubicBezTo>
                <a:cubicBezTo>
                  <a:pt x="19882" y="7118"/>
                  <a:pt x="19882" y="7118"/>
                  <a:pt x="19882" y="7118"/>
                </a:cubicBezTo>
                <a:cubicBezTo>
                  <a:pt x="20373" y="8345"/>
                  <a:pt x="20618" y="9573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3623" y="982"/>
                  <a:pt x="16077" y="2086"/>
                  <a:pt x="17918" y="4050"/>
                </a:cubicBezTo>
                <a:cubicBezTo>
                  <a:pt x="17918" y="3927"/>
                  <a:pt x="17918" y="3927"/>
                  <a:pt x="17918" y="3927"/>
                </a:cubicBezTo>
                <a:cubicBezTo>
                  <a:pt x="18041" y="4173"/>
                  <a:pt x="18409" y="4173"/>
                  <a:pt x="18532" y="3927"/>
                </a:cubicBezTo>
                <a:cubicBezTo>
                  <a:pt x="18777" y="3805"/>
                  <a:pt x="18777" y="3436"/>
                  <a:pt x="18532" y="3314"/>
                </a:cubicBezTo>
                <a:cubicBezTo>
                  <a:pt x="18532" y="3314"/>
                  <a:pt x="18532" y="3191"/>
                  <a:pt x="18532" y="3191"/>
                </a:cubicBezTo>
                <a:cubicBezTo>
                  <a:pt x="16568" y="1227"/>
                  <a:pt x="13868" y="0"/>
                  <a:pt x="10800" y="0"/>
                </a:cubicBez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9450"/>
                  <a:pt x="21355" y="8100"/>
                  <a:pt x="20864" y="6873"/>
                </a:cubicBezTo>
                <a:cubicBezTo>
                  <a:pt x="20864" y="6750"/>
                  <a:pt x="20741" y="6750"/>
                  <a:pt x="20741" y="6627"/>
                </a:cubicBezTo>
              </a:path>
            </a:pathLst>
          </a:custGeom>
          <a:solidFill>
            <a:srgbClr val="00AB80"/>
          </a:solidFill>
          <a:ln w="38100">
            <a:solidFill>
              <a:srgbClr val="00AB80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7" name="Freeform 138"/>
          <p:cNvSpPr/>
          <p:nvPr/>
        </p:nvSpPr>
        <p:spPr>
          <a:xfrm>
            <a:off x="6238204" y="6955781"/>
            <a:ext cx="694565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8" name="Freeform 138"/>
          <p:cNvSpPr/>
          <p:nvPr/>
        </p:nvSpPr>
        <p:spPr>
          <a:xfrm>
            <a:off x="6238204" y="9100590"/>
            <a:ext cx="694565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9" name="Freeform 138"/>
          <p:cNvSpPr/>
          <p:nvPr/>
        </p:nvSpPr>
        <p:spPr>
          <a:xfrm>
            <a:off x="6238204" y="11250539"/>
            <a:ext cx="694565" cy="691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0" name="Freeform 138"/>
          <p:cNvSpPr/>
          <p:nvPr/>
        </p:nvSpPr>
        <p:spPr>
          <a:xfrm>
            <a:off x="6238204" y="10192362"/>
            <a:ext cx="694565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1" name="Freeform 138"/>
          <p:cNvSpPr/>
          <p:nvPr/>
        </p:nvSpPr>
        <p:spPr>
          <a:xfrm>
            <a:off x="9919610" y="5883233"/>
            <a:ext cx="694563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2" name="Freeform 138"/>
          <p:cNvSpPr/>
          <p:nvPr/>
        </p:nvSpPr>
        <p:spPr>
          <a:xfrm>
            <a:off x="9919610" y="9100590"/>
            <a:ext cx="694563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3" name="Freeform 138"/>
          <p:cNvSpPr/>
          <p:nvPr/>
        </p:nvSpPr>
        <p:spPr>
          <a:xfrm>
            <a:off x="9919610" y="10192362"/>
            <a:ext cx="694563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4" name="Freeform 138"/>
          <p:cNvSpPr/>
          <p:nvPr/>
        </p:nvSpPr>
        <p:spPr>
          <a:xfrm>
            <a:off x="9919610" y="11250539"/>
            <a:ext cx="694563" cy="691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5" name="Freeform 138"/>
          <p:cNvSpPr/>
          <p:nvPr/>
        </p:nvSpPr>
        <p:spPr>
          <a:xfrm>
            <a:off x="13581650" y="5883233"/>
            <a:ext cx="694565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6" name="Freeform 138"/>
          <p:cNvSpPr/>
          <p:nvPr/>
        </p:nvSpPr>
        <p:spPr>
          <a:xfrm>
            <a:off x="13581650" y="8037600"/>
            <a:ext cx="694565" cy="691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7" name="Freeform 138"/>
          <p:cNvSpPr/>
          <p:nvPr/>
        </p:nvSpPr>
        <p:spPr>
          <a:xfrm>
            <a:off x="13581650" y="10192362"/>
            <a:ext cx="694565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8" name="Freeform 138"/>
          <p:cNvSpPr/>
          <p:nvPr/>
        </p:nvSpPr>
        <p:spPr>
          <a:xfrm>
            <a:off x="13581650" y="11250539"/>
            <a:ext cx="694565" cy="691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9" name="Freeform 138"/>
          <p:cNvSpPr/>
          <p:nvPr/>
        </p:nvSpPr>
        <p:spPr>
          <a:xfrm>
            <a:off x="13581650" y="9100590"/>
            <a:ext cx="694565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0" name="Freeform 138"/>
          <p:cNvSpPr/>
          <p:nvPr/>
        </p:nvSpPr>
        <p:spPr>
          <a:xfrm>
            <a:off x="17209912" y="6955781"/>
            <a:ext cx="694563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1" name="Freeform 138"/>
          <p:cNvSpPr/>
          <p:nvPr/>
        </p:nvSpPr>
        <p:spPr>
          <a:xfrm>
            <a:off x="17209912" y="8037600"/>
            <a:ext cx="694563" cy="691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2" name="Freeform 138"/>
          <p:cNvSpPr/>
          <p:nvPr/>
        </p:nvSpPr>
        <p:spPr>
          <a:xfrm>
            <a:off x="17209912" y="9100590"/>
            <a:ext cx="694563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3" name="Freeform 138"/>
          <p:cNvSpPr/>
          <p:nvPr/>
        </p:nvSpPr>
        <p:spPr>
          <a:xfrm>
            <a:off x="17209912" y="10192362"/>
            <a:ext cx="694563" cy="69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4" name="Freeform 138"/>
          <p:cNvSpPr/>
          <p:nvPr/>
        </p:nvSpPr>
        <p:spPr>
          <a:xfrm>
            <a:off x="17209912" y="11250539"/>
            <a:ext cx="694563" cy="691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5" name="Freeform 138"/>
          <p:cNvSpPr/>
          <p:nvPr/>
        </p:nvSpPr>
        <p:spPr>
          <a:xfrm>
            <a:off x="9885550" y="8037600"/>
            <a:ext cx="694565" cy="691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6" name="Freeform 138"/>
          <p:cNvSpPr/>
          <p:nvPr/>
        </p:nvSpPr>
        <p:spPr>
          <a:xfrm>
            <a:off x="6227952" y="8037600"/>
            <a:ext cx="694564" cy="691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10309"/>
                </a:moveTo>
                <a:cubicBezTo>
                  <a:pt x="5400" y="10309"/>
                  <a:pt x="5400" y="10309"/>
                  <a:pt x="5400" y="10309"/>
                </a:cubicBezTo>
                <a:cubicBezTo>
                  <a:pt x="5155" y="10309"/>
                  <a:pt x="4909" y="10555"/>
                  <a:pt x="4909" y="10800"/>
                </a:cubicBezTo>
                <a:cubicBezTo>
                  <a:pt x="4909" y="11045"/>
                  <a:pt x="5155" y="11291"/>
                  <a:pt x="5400" y="11291"/>
                </a:cubicBezTo>
                <a:cubicBezTo>
                  <a:pt x="16200" y="11291"/>
                  <a:pt x="16200" y="11291"/>
                  <a:pt x="16200" y="11291"/>
                </a:cubicBezTo>
                <a:cubicBezTo>
                  <a:pt x="16445" y="11291"/>
                  <a:pt x="16691" y="11045"/>
                  <a:pt x="16691" y="10800"/>
                </a:cubicBezTo>
                <a:cubicBezTo>
                  <a:pt x="16691" y="10555"/>
                  <a:pt x="16445" y="10309"/>
                  <a:pt x="16200" y="10309"/>
                </a:cubicBezTo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10800" y="20618"/>
                </a:moveTo>
                <a:cubicBezTo>
                  <a:pt x="5400" y="20618"/>
                  <a:pt x="982" y="16200"/>
                  <a:pt x="982" y="10800"/>
                </a:cubicBezTo>
                <a:cubicBezTo>
                  <a:pt x="982" y="5400"/>
                  <a:pt x="5400" y="982"/>
                  <a:pt x="10800" y="982"/>
                </a:cubicBezTo>
                <a:cubicBezTo>
                  <a:pt x="16200" y="982"/>
                  <a:pt x="20618" y="5400"/>
                  <a:pt x="20618" y="10800"/>
                </a:cubicBezTo>
                <a:cubicBezTo>
                  <a:pt x="20618" y="16200"/>
                  <a:pt x="16200" y="20618"/>
                  <a:pt x="10800" y="20618"/>
                </a:cubicBezTo>
              </a:path>
            </a:pathLst>
          </a:custGeom>
          <a:solidFill>
            <a:srgbClr val="D9D9D9"/>
          </a:solidFill>
          <a:ln w="12700">
            <a:solidFill>
              <a:srgbClr val="D9D9D9"/>
            </a:solidFill>
          </a:ln>
        </p:spPr>
        <p:txBody>
          <a:bodyPr lIns="91436" tIns="91436" rIns="91436" bIns="91436"/>
          <a:lstStyle/>
          <a:p>
            <a:pPr algn="l" defTabSz="1218896">
              <a:defRPr sz="48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extBox 4"/>
          <p:cNvSpPr txBox="1"/>
          <p:nvPr/>
        </p:nvSpPr>
        <p:spPr>
          <a:xfrm>
            <a:off x="266887" y="134039"/>
            <a:ext cx="20288110" cy="1315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37" tIns="91437" rIns="91437" bIns="91437">
            <a:spAutoFit/>
          </a:bodyPr>
          <a:lstStyle>
            <a:lvl1pPr algn="l" defTabSz="1828800">
              <a:defRPr sz="4000" b="1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Расчетное количество исследований в ЕРИС ЕМИАС по модальностям (взрослая сеть) в 2020 г. и прогнозное количество исследований на 2023 г.</a:t>
            </a:r>
          </a:p>
        </p:txBody>
      </p:sp>
      <p:graphicFrame>
        <p:nvGraphicFramePr>
          <p:cNvPr id="268" name="Таблица 10"/>
          <p:cNvGraphicFramePr/>
          <p:nvPr/>
        </p:nvGraphicFramePr>
        <p:xfrm>
          <a:off x="439274" y="2018351"/>
          <a:ext cx="23128656" cy="578292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7821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821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7821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821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8065">
                <a:tc rowSpan="2"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Модальность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Количество исследований в ЕРИС ЕМИАС</a:t>
                      </a:r>
                    </a:p>
                  </a:txBody>
                  <a:tcPr marL="9525" marR="9525" marT="9525" marB="9525" anchor="b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Динамика*, %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8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</a:t>
                      </a:r>
                    </a:p>
                  </a:txBody>
                  <a:tcPr marL="9525" marR="9525" marT="9525" marB="9525" anchor="b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2023</a:t>
                      </a:r>
                    </a:p>
                  </a:txBody>
                  <a:tcPr marL="9525" marR="9525" marT="9525" marB="9525" anchor="b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4590">
                <a:tc>
                  <a:txBody>
                    <a:bodyPr/>
                    <a:lstStyle/>
                    <a:p>
                      <a:pPr algn="l" defTabSz="1828800"/>
                      <a:r>
                        <a:rPr sz="32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КТ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1 710 000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2 325 600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4590">
                <a:tc>
                  <a:txBody>
                    <a:bodyPr/>
                    <a:lstStyle/>
                    <a:p>
                      <a:pPr algn="l" defTabSz="1828800"/>
                      <a:r>
                        <a:rPr sz="32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МРТ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190 000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300 200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58%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4590">
                <a:tc>
                  <a:txBody>
                    <a:bodyPr/>
                    <a:lstStyle/>
                    <a:p>
                      <a:pPr algn="l" defTabSz="1828800"/>
                      <a:r>
                        <a:rPr sz="32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Маммография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430 000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1 169 600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172%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74590">
                <a:tc>
                  <a:txBody>
                    <a:bodyPr/>
                    <a:lstStyle/>
                    <a:p>
                      <a:pPr algn="l" defTabSz="1828800"/>
                      <a:r>
                        <a:rPr sz="32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Рентгенография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2 490 000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5 876 400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136%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74590">
                <a:tc>
                  <a:txBody>
                    <a:bodyPr/>
                    <a:lstStyle/>
                    <a:p>
                      <a:pPr algn="l" defTabSz="1828800"/>
                      <a:r>
                        <a:rPr sz="32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Флюорография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1 570 000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769 300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-51%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74590">
                <a:tc>
                  <a:txBody>
                    <a:bodyPr/>
                    <a:lstStyle/>
                    <a:p>
                      <a:pPr algn="l" defTabSz="1828800"/>
                      <a:r>
                        <a:rPr sz="48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Всего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6 390 000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10 441 100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63%</a:t>
                      </a:r>
                    </a:p>
                  </a:txBody>
                  <a:tcPr marL="9525" marR="9525" marT="9525" marB="9525" anchor="ctr" horzOverflow="overflow">
                    <a:lnL w="25400">
                      <a:solidFill>
                        <a:srgbClr val="123C84"/>
                      </a:solidFill>
                    </a:lnL>
                    <a:lnR w="25400">
                      <a:solidFill>
                        <a:srgbClr val="123C84"/>
                      </a:solidFill>
                    </a:lnR>
                    <a:lnT w="25400">
                      <a:solidFill>
                        <a:srgbClr val="123C84"/>
                      </a:solidFill>
                    </a:lnT>
                    <a:lnB w="25400">
                      <a:solidFill>
                        <a:srgbClr val="123C84"/>
                      </a:solidFill>
                    </a:lnB>
                    <a:solidFill>
                      <a:srgbClr val="FFEE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69" name="TextBox 7"/>
          <p:cNvSpPr txBox="1"/>
          <p:nvPr/>
        </p:nvSpPr>
        <p:spPr>
          <a:xfrm>
            <a:off x="68169" y="13146458"/>
            <a:ext cx="12769442" cy="487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sz="2000">
                <a:solidFill>
                  <a:srgbClr val="151616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*- по расчетному количеству исследований в ЕРИС ЕМИАС и прогнозу замены оборудования 2020-2023</a:t>
            </a:r>
          </a:p>
        </p:txBody>
      </p:sp>
      <p:graphicFrame>
        <p:nvGraphicFramePr>
          <p:cNvPr id="270" name="Таблица 6"/>
          <p:cNvGraphicFramePr/>
          <p:nvPr/>
        </p:nvGraphicFramePr>
        <p:xfrm>
          <a:off x="439271" y="10075019"/>
          <a:ext cx="23128656" cy="27432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7540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909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7909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927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3294">
                <a:tc gridSpan="2"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2023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2094">
                <a:tc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Цифровые (ЕРИС)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Аналоговые + неподключаемые к ЕРИС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Цифровые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Аналоговые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3294"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1003</a:t>
                      </a:r>
                    </a:p>
                  </a:txBody>
                  <a:tcPr marL="0" marR="0" marT="0" marB="0" anchor="b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581</a:t>
                      </a:r>
                    </a:p>
                  </a:txBody>
                  <a:tcPr marL="0" marR="0" marT="0" marB="0" anchor="b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1807</a:t>
                      </a:r>
                    </a:p>
                  </a:txBody>
                  <a:tcPr marL="0" marR="0" marT="0" marB="0" anchor="b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</a:p>
                  </a:txBody>
                  <a:tcPr marL="0" marR="0" marT="0" marB="0" anchor="b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FFEE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3294"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63,3 %</a:t>
                      </a:r>
                    </a:p>
                  </a:txBody>
                  <a:tcPr marL="0" marR="0" marT="0" marB="0" anchor="b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36,7%</a:t>
                      </a:r>
                    </a:p>
                  </a:txBody>
                  <a:tcPr marL="0" marR="0" marT="0" marB="0" anchor="b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98,3%</a:t>
                      </a:r>
                    </a:p>
                  </a:txBody>
                  <a:tcPr marL="0" marR="0" marT="0" marB="0" anchor="b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1,7%</a:t>
                      </a:r>
                    </a:p>
                  </a:txBody>
                  <a:tcPr marL="0" marR="0" marT="0" marB="0" anchor="b" horzOverflow="overflow">
                    <a:lnL w="25400">
                      <a:solidFill>
                        <a:srgbClr val="575757"/>
                      </a:solidFill>
                    </a:lnL>
                    <a:lnR w="25400">
                      <a:solidFill>
                        <a:srgbClr val="575757"/>
                      </a:solidFill>
                    </a:lnR>
                    <a:lnT w="25400">
                      <a:solidFill>
                        <a:srgbClr val="575757"/>
                      </a:solidFill>
                    </a:lnT>
                    <a:lnB w="25400">
                      <a:solidFill>
                        <a:srgbClr val="575757"/>
                      </a:solidFill>
                    </a:lnB>
                    <a:solidFill>
                      <a:srgbClr val="FFEE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1" name="TextBox 8"/>
          <p:cNvSpPr txBox="1"/>
          <p:nvPr/>
        </p:nvSpPr>
        <p:spPr>
          <a:xfrm>
            <a:off x="4816767" y="9336364"/>
            <a:ext cx="13254571" cy="640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>
            <a:lvl1pPr algn="l" defTabSz="1828800">
              <a:defRPr sz="3600" b="1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Количество диагностических устройств в МО ДЗМ (взрослая сеть)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" name="Группа 19"/>
          <p:cNvGrpSpPr/>
          <p:nvPr/>
        </p:nvGrpSpPr>
        <p:grpSpPr>
          <a:xfrm>
            <a:off x="6197599" y="2692400"/>
            <a:ext cx="13614402" cy="10241154"/>
            <a:chOff x="0" y="0"/>
            <a:chExt cx="13614400" cy="10241153"/>
          </a:xfrm>
        </p:grpSpPr>
        <p:sp>
          <p:nvSpPr>
            <p:cNvPr id="248" name="Прямая соединительная линия 18"/>
            <p:cNvSpPr/>
            <p:nvPr/>
          </p:nvSpPr>
          <p:spPr>
            <a:xfrm flipH="1">
              <a:off x="-1" y="0"/>
              <a:ext cx="1" cy="10241154"/>
            </a:xfrm>
            <a:prstGeom prst="line">
              <a:avLst/>
            </a:prstGeom>
            <a:noFill/>
            <a:ln w="50800" cap="flat">
              <a:solidFill>
                <a:srgbClr val="808080"/>
              </a:solidFill>
              <a:prstDash val="sysDot"/>
              <a:round/>
            </a:ln>
            <a:effectLst/>
          </p:spPr>
          <p:txBody>
            <a:bodyPr wrap="square" lIns="91437" tIns="91437" rIns="91437" bIns="91437" numCol="1" anchor="t">
              <a:noAutofit/>
            </a:bodyPr>
            <a:lstStyle/>
            <a:p>
              <a:pPr algn="l" defTabSz="1828800">
                <a:defRPr sz="3600">
                  <a:solidFill>
                    <a:srgbClr val="57575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49" name="Прямая соединительная линия 22"/>
            <p:cNvSpPr/>
            <p:nvPr/>
          </p:nvSpPr>
          <p:spPr>
            <a:xfrm flipH="1">
              <a:off x="3327399" y="0"/>
              <a:ext cx="1" cy="10241154"/>
            </a:xfrm>
            <a:prstGeom prst="line">
              <a:avLst/>
            </a:prstGeom>
            <a:noFill/>
            <a:ln w="50800" cap="flat">
              <a:solidFill>
                <a:srgbClr val="808080"/>
              </a:solidFill>
              <a:prstDash val="sysDot"/>
              <a:round/>
            </a:ln>
            <a:effectLst/>
          </p:spPr>
          <p:txBody>
            <a:bodyPr wrap="square" lIns="91437" tIns="91437" rIns="91437" bIns="91437" numCol="1" anchor="t">
              <a:noAutofit/>
            </a:bodyPr>
            <a:lstStyle/>
            <a:p>
              <a:pPr algn="l" defTabSz="1828800">
                <a:defRPr sz="3600">
                  <a:solidFill>
                    <a:srgbClr val="57575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50" name="Прямая соединительная линия 23"/>
            <p:cNvSpPr/>
            <p:nvPr/>
          </p:nvSpPr>
          <p:spPr>
            <a:xfrm flipH="1">
              <a:off x="6883400" y="0"/>
              <a:ext cx="1" cy="10241154"/>
            </a:xfrm>
            <a:prstGeom prst="line">
              <a:avLst/>
            </a:prstGeom>
            <a:noFill/>
            <a:ln w="50800" cap="flat">
              <a:solidFill>
                <a:srgbClr val="808080"/>
              </a:solidFill>
              <a:prstDash val="sysDot"/>
              <a:round/>
            </a:ln>
            <a:effectLst/>
          </p:spPr>
          <p:txBody>
            <a:bodyPr wrap="square" lIns="91437" tIns="91437" rIns="91437" bIns="91437" numCol="1" anchor="t">
              <a:noAutofit/>
            </a:bodyPr>
            <a:lstStyle/>
            <a:p>
              <a:pPr algn="l" defTabSz="1828800">
                <a:defRPr sz="3600">
                  <a:solidFill>
                    <a:srgbClr val="57575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51" name="Прямая соединительная линия 24"/>
            <p:cNvSpPr/>
            <p:nvPr/>
          </p:nvSpPr>
          <p:spPr>
            <a:xfrm flipH="1">
              <a:off x="10464800" y="0"/>
              <a:ext cx="1" cy="10241154"/>
            </a:xfrm>
            <a:prstGeom prst="line">
              <a:avLst/>
            </a:prstGeom>
            <a:noFill/>
            <a:ln w="50800" cap="flat">
              <a:solidFill>
                <a:srgbClr val="808080"/>
              </a:solidFill>
              <a:prstDash val="sysDot"/>
              <a:round/>
            </a:ln>
            <a:effectLst/>
          </p:spPr>
          <p:txBody>
            <a:bodyPr wrap="square" lIns="91437" tIns="91437" rIns="91437" bIns="91437" numCol="1" anchor="t">
              <a:noAutofit/>
            </a:bodyPr>
            <a:lstStyle/>
            <a:p>
              <a:pPr algn="l" defTabSz="1828800">
                <a:defRPr sz="3600">
                  <a:solidFill>
                    <a:srgbClr val="57575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52" name="Прямая соединительная линия 25"/>
            <p:cNvSpPr/>
            <p:nvPr/>
          </p:nvSpPr>
          <p:spPr>
            <a:xfrm flipH="1">
              <a:off x="13614400" y="0"/>
              <a:ext cx="1" cy="10241154"/>
            </a:xfrm>
            <a:prstGeom prst="line">
              <a:avLst/>
            </a:prstGeom>
            <a:noFill/>
            <a:ln w="50800" cap="flat">
              <a:solidFill>
                <a:srgbClr val="808080"/>
              </a:solidFill>
              <a:prstDash val="sysDot"/>
              <a:round/>
            </a:ln>
            <a:effectLst/>
          </p:spPr>
          <p:txBody>
            <a:bodyPr wrap="square" lIns="91437" tIns="91437" rIns="91437" bIns="91437" numCol="1" anchor="t">
              <a:noAutofit/>
            </a:bodyPr>
            <a:lstStyle/>
            <a:p>
              <a:pPr algn="l" defTabSz="1828800">
                <a:defRPr sz="3600">
                  <a:solidFill>
                    <a:srgbClr val="57575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aphicFrame>
        <p:nvGraphicFramePr>
          <p:cNvPr id="254" name="Таблица 42"/>
          <p:cNvGraphicFramePr/>
          <p:nvPr/>
        </p:nvGraphicFramePr>
        <p:xfrm>
          <a:off x="1390647" y="3666118"/>
          <a:ext cx="21589998" cy="249171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8003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231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517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686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77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19829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26674">
                <a:tc gridSpan="6">
                  <a:txBody>
                    <a:bodyPr/>
                    <a:lstStyle/>
                    <a:p>
                      <a:pPr defTabSz="1828800">
                        <a:lnSpc>
                          <a:spcPct val="95000"/>
                        </a:lnSpc>
                      </a:pPr>
                      <a:r>
                        <a:rPr sz="32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АМБУЛАТОРНЫЕ МО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  <a:solidFill>
                      <a:srgbClr val="005C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85797">
                <a:tc>
                  <a:txBody>
                    <a:bodyPr/>
                    <a:lstStyle/>
                    <a:p>
                      <a:pPr defTabSz="1828800"/>
                      <a:r>
                        <a:rPr sz="32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АПЦ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49</a:t>
                      </a:r>
                      <a:endParaRPr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(Botkin Ai, RADLogics, Гаммамед, IRA, IRYM, Carementor AI, Третье Мнение, CVL, Philips) </a:t>
                      </a:r>
                    </a:p>
                  </a:txBody>
                  <a:tcPr marL="4184" marR="4184" marT="4184" marB="4184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36</a:t>
                      </a:r>
                    </a:p>
                  </a:txBody>
                  <a:tcPr marL="4184" marR="4184" marT="4184" marB="4184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79</a:t>
                      </a:r>
                      <a:r>
                        <a:rPr sz="2400"/>
                        <a:t> </a:t>
                      </a:r>
                      <a:endParaRPr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(Celsus, Lunit)</a:t>
                      </a:r>
                    </a:p>
                  </a:txBody>
                  <a:tcPr marL="4184" marR="4184" marT="4184" marB="4184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201</a:t>
                      </a: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(Carementor AI, ФтизисБиоМед, </a:t>
                      </a: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Третье Мнение, Lunit)</a:t>
                      </a:r>
                    </a:p>
                  </a:txBody>
                  <a:tcPr marL="4184" marR="4184" marT="4184" marB="4184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158</a:t>
                      </a:r>
                      <a:endParaRPr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(Celsus)</a:t>
                      </a:r>
                    </a:p>
                  </a:txBody>
                  <a:tcPr marL="4184" marR="4184" marT="4184" marB="4184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5" name="Заголовок 9"/>
          <p:cNvSpPr txBox="1">
            <a:spLocks noGrp="1"/>
          </p:cNvSpPr>
          <p:nvPr>
            <p:ph type="title" idx="4294967295"/>
          </p:nvPr>
        </p:nvSpPr>
        <p:spPr>
          <a:xfrm>
            <a:off x="1312746" y="0"/>
            <a:ext cx="18161001" cy="1749426"/>
          </a:xfrm>
          <a:prstGeom prst="rect">
            <a:avLst/>
          </a:prstGeom>
        </p:spPr>
        <p:txBody>
          <a:bodyPr lIns="72000" tIns="72000" rIns="72000" bIns="72000" anchor="ctr"/>
          <a:lstStyle>
            <a:lvl1pPr defTabSz="1828800">
              <a:lnSpc>
                <a:spcPct val="90000"/>
              </a:lnSpc>
              <a:defRPr sz="4800" spc="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Распределение диагностических устройств, подключенных к ЕРИС ЕМИАС в МО ДЗМ по типам МО (взрослая сеть)</a:t>
            </a:r>
          </a:p>
        </p:txBody>
      </p:sp>
      <p:graphicFrame>
        <p:nvGraphicFramePr>
          <p:cNvPr id="256" name="Таблица 42"/>
          <p:cNvGraphicFramePr/>
          <p:nvPr/>
        </p:nvGraphicFramePr>
        <p:xfrm>
          <a:off x="1390646" y="9217553"/>
          <a:ext cx="21589998" cy="256030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8003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231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517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686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77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19829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78962">
                <a:tc gridSpan="6">
                  <a:txBody>
                    <a:bodyPr/>
                    <a:lstStyle/>
                    <a:p>
                      <a:pPr defTabSz="1828800">
                        <a:lnSpc>
                          <a:spcPct val="95000"/>
                        </a:lnSpc>
                      </a:pPr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СПЕЦИАЛИЗИРОВАННЫЕ МО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  <a:solidFill>
                      <a:srgbClr val="F7A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6479">
                <a:tc>
                  <a:txBody>
                    <a:bodyPr/>
                    <a:lstStyle/>
                    <a:p>
                      <a:pPr defTabSz="1828800"/>
                      <a:r>
                        <a:rPr sz="32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Диспансеры и специализированные МО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7</a:t>
                      </a:r>
                      <a:endParaRPr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(Botkin Ai, RADLogics, Гаммамед, IRA, IRYM, Carementor AI, Третье Мнение, CVL, Philips) </a:t>
                      </a:r>
                    </a:p>
                  </a:txBody>
                  <a:tcPr marL="9525" marR="9525" marT="9525" marB="9525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9525" marR="9525" marT="9525" marB="9525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1</a:t>
                      </a:r>
                      <a:endParaRPr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(Celsus, Lunit)</a:t>
                      </a:r>
                    </a:p>
                  </a:txBody>
                  <a:tcPr marL="9525" marR="9525" marT="9525" marB="9525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9</a:t>
                      </a: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(Carementor AI, ФтизисБиоМед, </a:t>
                      </a:r>
                      <a:endParaRPr sz="3600"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Третье Мнение, Lunit)</a:t>
                      </a:r>
                    </a:p>
                  </a:txBody>
                  <a:tcPr marL="9525" marR="9525" marT="9525" marB="9525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21</a:t>
                      </a:r>
                      <a:endParaRPr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(Celsus)</a:t>
                      </a:r>
                    </a:p>
                  </a:txBody>
                  <a:tcPr marL="9525" marR="9525" marT="9525" marB="9525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7" name="Таблица 42"/>
          <p:cNvGraphicFramePr/>
          <p:nvPr/>
        </p:nvGraphicFramePr>
        <p:xfrm>
          <a:off x="1390647" y="6447773"/>
          <a:ext cx="21589998" cy="256030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8003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231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517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686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77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19829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78962">
                <a:tc gridSpan="6">
                  <a:txBody>
                    <a:bodyPr/>
                    <a:lstStyle/>
                    <a:p>
                      <a:pPr defTabSz="1828800">
                        <a:lnSpc>
                          <a:spcPct val="95000"/>
                        </a:lnSpc>
                      </a:pPr>
                      <a:r>
                        <a:rPr sz="3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СТАЦИОНАРНЫЕ МО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  <a:solidFill>
                      <a:srgbClr val="E17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6479">
                <a:tc>
                  <a:txBody>
                    <a:bodyPr/>
                    <a:lstStyle/>
                    <a:p>
                      <a:pPr defTabSz="1828800">
                        <a:defRPr sz="32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ГКБ (общий профиль)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103</a:t>
                      </a:r>
                      <a:endParaRPr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(Botkin Ai, RADLogics, Гаммамед, IRA, IRYM, Carementor AI, Третье Мнение, CVL, Philips) </a:t>
                      </a:r>
                    </a:p>
                  </a:txBody>
                  <a:tcPr marL="9525" marR="9525" marT="9525" marB="9525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</a:t>
                      </a:r>
                    </a:p>
                  </a:txBody>
                  <a:tcPr marL="9525" marR="9525" marT="9525" marB="9525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30</a:t>
                      </a:r>
                      <a:endParaRPr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(Celsus, Lunit)</a:t>
                      </a:r>
                    </a:p>
                  </a:txBody>
                  <a:tcPr marL="9525" marR="9525" marT="9525" marB="9525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241 </a:t>
                      </a:r>
                      <a:endParaRPr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(Carementor AI, ФтизисБиоМед, </a:t>
                      </a:r>
                      <a:endParaRPr sz="3600"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Третье Мнение, Lunit)</a:t>
                      </a:r>
                    </a:p>
                  </a:txBody>
                  <a:tcPr marL="9525" marR="9525" marT="9525" marB="9525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defRPr sz="36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23</a:t>
                      </a:r>
                      <a:endParaRPr>
                        <a:solidFill>
                          <a:srgbClr val="000000"/>
                        </a:solidFill>
                      </a:endParaRPr>
                    </a:p>
                    <a:p>
                      <a:pPr defTabSz="1828800">
                        <a:defRPr sz="2400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(Celsus)</a:t>
                      </a:r>
                    </a:p>
                  </a:txBody>
                  <a:tcPr marL="9525" marR="9525" marT="9525" marB="9525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8" name="Таблица 42"/>
          <p:cNvGraphicFramePr/>
          <p:nvPr/>
        </p:nvGraphicFramePr>
        <p:xfrm>
          <a:off x="1390643" y="12210308"/>
          <a:ext cx="21589999" cy="7073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8003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231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517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686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77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19829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07300">
                <a:tc>
                  <a:txBody>
                    <a:bodyPr/>
                    <a:lstStyle/>
                    <a:p>
                      <a:pPr defTabSz="1828800">
                        <a:defRPr sz="32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Всего </a:t>
                      </a:r>
                      <a:r>
                        <a:rPr sz="4000"/>
                        <a:t>1003</a:t>
                      </a:r>
                      <a:r>
                        <a:t> ДУ: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159</a:t>
                      </a:r>
                    </a:p>
                  </a:txBody>
                  <a:tcPr marL="9525" marR="9525" marT="9525" marB="9525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81</a:t>
                      </a:r>
                    </a:p>
                  </a:txBody>
                  <a:tcPr marL="9525" marR="9525" marT="9525" marB="9525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110</a:t>
                      </a:r>
                    </a:p>
                  </a:txBody>
                  <a:tcPr marL="9525" marR="9525" marT="9525" marB="9525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451</a:t>
                      </a:r>
                    </a:p>
                  </a:txBody>
                  <a:tcPr marL="9525" marR="9525" marT="9525" marB="9525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1828800"/>
                      <a:r>
                        <a:rPr sz="36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</a:t>
                      </a:r>
                    </a:p>
                  </a:txBody>
                  <a:tcPr marL="9525" marR="9525" marT="9525" marB="9525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9" name="Таблица 42"/>
          <p:cNvGraphicFramePr/>
          <p:nvPr/>
        </p:nvGraphicFramePr>
        <p:xfrm>
          <a:off x="1390647" y="2979847"/>
          <a:ext cx="21589999" cy="7073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8003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231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517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686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77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19829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07300">
                <a:tc>
                  <a:txBody>
                    <a:bodyPr/>
                    <a:lstStyle/>
                    <a:p>
                      <a:pPr defTabSz="1828800">
                        <a:lnSpc>
                          <a:spcPct val="95000"/>
                        </a:lnSpc>
                      </a:pPr>
                      <a:r>
                        <a:rPr sz="32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Тип МО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95000"/>
                        </a:lnSpc>
                      </a:pPr>
                      <a:r>
                        <a:rPr sz="32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КТ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95000"/>
                        </a:lnSpc>
                      </a:pPr>
                      <a:r>
                        <a:rPr sz="32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МРТ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95000"/>
                        </a:lnSpc>
                      </a:pPr>
                      <a:r>
                        <a:rPr sz="32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ММГ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95000"/>
                        </a:lnSpc>
                      </a:pPr>
                      <a:r>
                        <a:rPr sz="32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РГ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828800">
                        <a:lnSpc>
                          <a:spcPct val="95000"/>
                        </a:lnSpc>
                      </a:pPr>
                      <a:r>
                        <a:rPr sz="3200" b="1">
                          <a:solidFill>
                            <a:srgbClr val="5757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ФЛГ</a:t>
                      </a:r>
                    </a:p>
                  </a:txBody>
                  <a:tcPr marL="4184" marR="4184" marT="4184" marB="4184" anchor="ctr" horzOverflow="overflow">
                    <a:lnL w="25400">
                      <a:miter lim="400000"/>
                    </a:lnL>
                    <a:lnR w="25400">
                      <a:miter lim="400000"/>
                    </a:lnR>
                    <a:lnT w="25400">
                      <a:miter lim="400000"/>
                    </a:lnT>
                    <a:lnB w="25400">
                      <a:miter lim="400000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60" name="Рисунок 2" descr="Рисунок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65672" y="1803271"/>
            <a:ext cx="1215842" cy="9536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Рисунок 8" descr="Рисунок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426161" y="1726938"/>
            <a:ext cx="783915" cy="110627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2" name="Рисунок 10" descr="Рисунок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911712" y="1766946"/>
            <a:ext cx="956439" cy="1026253"/>
          </a:xfrm>
          <a:prstGeom prst="rect">
            <a:avLst/>
          </a:prstGeom>
          <a:ln w="12700">
            <a:miter lim="400000"/>
          </a:ln>
        </p:spPr>
      </p:pic>
      <p:pic>
        <p:nvPicPr>
          <p:cNvPr id="263" name="Рисунок 12" descr="Рисунок 1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693515" y="1725126"/>
            <a:ext cx="1117243" cy="1109893"/>
          </a:xfrm>
          <a:prstGeom prst="rect">
            <a:avLst/>
          </a:prstGeom>
          <a:ln w="12700">
            <a:miter lim="400000"/>
          </a:ln>
        </p:spPr>
      </p:pic>
      <p:pic>
        <p:nvPicPr>
          <p:cNvPr id="264" name="Рисунок 14" descr="Рисунок 14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992211" y="1725126"/>
            <a:ext cx="1035901" cy="1109893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Рисунок 16" descr="Рисунок 1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216979" y="1804884"/>
            <a:ext cx="1308868" cy="953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DT_2020">
  <a:themeElements>
    <a:clrScheme name="Другая 2">
      <a:dk1>
        <a:srgbClr val="575757"/>
      </a:dk1>
      <a:lt1>
        <a:srgbClr val="FFFFFF"/>
      </a:lt1>
      <a:dk2>
        <a:srgbClr val="575757"/>
      </a:dk2>
      <a:lt2>
        <a:srgbClr val="FFFFFF"/>
      </a:lt2>
      <a:accent1>
        <a:srgbClr val="005CA9"/>
      </a:accent1>
      <a:accent2>
        <a:srgbClr val="F7A600"/>
      </a:accent2>
      <a:accent3>
        <a:srgbClr val="0089CB"/>
      </a:accent3>
      <a:accent4>
        <a:srgbClr val="E17B00"/>
      </a:accent4>
      <a:accent5>
        <a:srgbClr val="123C84"/>
      </a:accent5>
      <a:accent6>
        <a:srgbClr val="FEC827"/>
      </a:accent6>
      <a:hlink>
        <a:srgbClr val="3D98E3"/>
      </a:hlink>
      <a:folHlink>
        <a:srgbClr val="97CE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DT_2020" id="{5B12C385-36DA-4B1E-A626-23D1301EAE56}" vid="{B8CEF08D-10BA-48FC-B2F3-3439D8BDB624}"/>
    </a:ext>
  </a:extLst>
</a:theme>
</file>

<file path=ppt/theme/theme3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431</Words>
  <Application>Microsoft Office PowerPoint</Application>
  <PresentationFormat>Произвольный</PresentationFormat>
  <Paragraphs>130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21_BasicWhite</vt:lpstr>
      <vt:lpstr>CDT_2020</vt:lpstr>
      <vt:lpstr>Технологии ИИ в Московском здравоохранении 2020-2021   </vt:lpstr>
      <vt:lpstr>Клинический эффект </vt:lpstr>
      <vt:lpstr>Системы автоматизации и СППВР</vt:lpstr>
      <vt:lpstr>Презентация PowerPoint</vt:lpstr>
      <vt:lpstr>Распределение диагностических устройств, подключенных к ЕРИС ЕМИАС в МО ДЗМ по типам МО (взрослая сеть)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ИИ в Московском здравоохранении 2020-2021</dc:title>
  <dc:creator>Ирина Феофанова</dc:creator>
  <cp:lastModifiedBy>Ирина Феофанова</cp:lastModifiedBy>
  <cp:revision>7</cp:revision>
  <dcterms:modified xsi:type="dcterms:W3CDTF">2020-11-19T06:35:55Z</dcterms:modified>
</cp:coreProperties>
</file>