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56" r:id="rId3"/>
    <p:sldId id="260" r:id="rId4"/>
    <p:sldId id="259" r:id="rId5"/>
    <p:sldId id="257" r:id="rId6"/>
    <p:sldId id="258" r:id="rId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1832" y="9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97056" y="260604"/>
            <a:ext cx="429545" cy="4297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86643" y="260603"/>
            <a:ext cx="393192" cy="4297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75263" y="175260"/>
            <a:ext cx="640079" cy="59435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110216" y="122681"/>
            <a:ext cx="26034" cy="648335"/>
          </a:xfrm>
          <a:custGeom>
            <a:avLst/>
            <a:gdLst/>
            <a:ahLst/>
            <a:cxnLst/>
            <a:rect l="l" t="t" r="r" b="b"/>
            <a:pathLst>
              <a:path w="26034" h="648335">
                <a:moveTo>
                  <a:pt x="25908" y="0"/>
                </a:moveTo>
                <a:lnTo>
                  <a:pt x="0" y="0"/>
                </a:lnTo>
                <a:lnTo>
                  <a:pt x="0" y="647954"/>
                </a:lnTo>
                <a:lnTo>
                  <a:pt x="25908" y="647954"/>
                </a:lnTo>
                <a:lnTo>
                  <a:pt x="2590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813803"/>
            <a:ext cx="12190475" cy="441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853439"/>
            <a:ext cx="1795271" cy="4572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874774"/>
            <a:ext cx="5042915" cy="59832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9526" y="272922"/>
            <a:ext cx="8092947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6600" y="914400"/>
            <a:ext cx="8458200" cy="558614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0C0"/>
                </a:solidFill>
              </a:rPr>
              <a:t>Giant </a:t>
            </a:r>
            <a:r>
              <a:rPr lang="en-US" sz="1500" b="1" dirty="0">
                <a:solidFill>
                  <a:srgbClr val="0070C0"/>
                </a:solidFill>
              </a:rPr>
              <a:t>and Tunable </a:t>
            </a:r>
            <a:r>
              <a:rPr lang="en-US" sz="1500" b="1" dirty="0" err="1">
                <a:solidFill>
                  <a:srgbClr val="0070C0"/>
                </a:solidFill>
              </a:rPr>
              <a:t>Excitonic</a:t>
            </a:r>
            <a:r>
              <a:rPr lang="en-US" sz="1500" b="1" dirty="0">
                <a:solidFill>
                  <a:srgbClr val="0070C0"/>
                </a:solidFill>
              </a:rPr>
              <a:t> Optical Anisotropy in Single-Crystal Halide Perovskites</a:t>
            </a:r>
            <a:r>
              <a:rPr lang="ru-RU" sz="1500" b="1" dirty="0">
                <a:solidFill>
                  <a:srgbClr val="0070C0"/>
                </a:solidFill>
              </a:rPr>
              <a:t> </a:t>
            </a:r>
            <a:r>
              <a:rPr lang="en-US" sz="1500" dirty="0" err="1"/>
              <a:t>Ermolaev</a:t>
            </a:r>
            <a:r>
              <a:rPr lang="ru-RU" sz="1500" dirty="0"/>
              <a:t> </a:t>
            </a:r>
            <a:r>
              <a:rPr lang="en-US" sz="1500" dirty="0" smtClean="0"/>
              <a:t>G., </a:t>
            </a:r>
            <a:r>
              <a:rPr lang="en-US" sz="1500" dirty="0" err="1"/>
              <a:t>Pushkarev</a:t>
            </a:r>
            <a:r>
              <a:rPr lang="en-US" sz="1500" dirty="0"/>
              <a:t> A</a:t>
            </a:r>
            <a:r>
              <a:rPr lang="ru-RU" sz="1500" dirty="0"/>
              <a:t>.,</a:t>
            </a:r>
            <a:r>
              <a:rPr lang="en-US" sz="1500" dirty="0"/>
              <a:t> </a:t>
            </a:r>
            <a:r>
              <a:rPr lang="en-US" sz="1500" dirty="0" err="1"/>
              <a:t>Zhizhchenko</a:t>
            </a:r>
            <a:r>
              <a:rPr lang="ru-RU" sz="1500" dirty="0"/>
              <a:t> </a:t>
            </a:r>
            <a:r>
              <a:rPr lang="en-US" sz="1500" dirty="0"/>
              <a:t>A</a:t>
            </a:r>
            <a:r>
              <a:rPr lang="ru-RU" sz="1500" dirty="0"/>
              <a:t>.</a:t>
            </a:r>
            <a:r>
              <a:rPr lang="en-US" sz="1500" dirty="0"/>
              <a:t>, </a:t>
            </a:r>
            <a:r>
              <a:rPr lang="en-US" sz="1500" dirty="0" err="1"/>
              <a:t>Kuchmizhak</a:t>
            </a:r>
            <a:r>
              <a:rPr lang="ru-RU" sz="1500" dirty="0"/>
              <a:t> </a:t>
            </a:r>
            <a:r>
              <a:rPr lang="en-US" sz="1500" dirty="0"/>
              <a:t>A., </a:t>
            </a:r>
            <a:r>
              <a:rPr lang="en-US" sz="1500" dirty="0" err="1"/>
              <a:t>Iorsh</a:t>
            </a:r>
            <a:r>
              <a:rPr lang="en-US" sz="1500" dirty="0"/>
              <a:t> I., </a:t>
            </a:r>
            <a:r>
              <a:rPr lang="en-US" sz="1500" dirty="0" err="1"/>
              <a:t>Kruglov</a:t>
            </a:r>
            <a:r>
              <a:rPr lang="en-US" sz="1500" dirty="0"/>
              <a:t> I., </a:t>
            </a:r>
            <a:r>
              <a:rPr lang="en-US" sz="1500" dirty="0" err="1"/>
              <a:t>Mazitov</a:t>
            </a:r>
            <a:r>
              <a:rPr lang="en-US" sz="1500" dirty="0"/>
              <a:t> A. , </a:t>
            </a:r>
            <a:r>
              <a:rPr lang="en-US" sz="1500" dirty="0" err="1"/>
              <a:t>Ishteev</a:t>
            </a:r>
            <a:r>
              <a:rPr lang="en-US" sz="1500" dirty="0"/>
              <a:t> A., </a:t>
            </a:r>
            <a:r>
              <a:rPr lang="en-US" sz="1500" dirty="0" err="1"/>
              <a:t>Konstantinova</a:t>
            </a:r>
            <a:r>
              <a:rPr lang="en-US" sz="1500" dirty="0"/>
              <a:t> K. et al. Nano Letters 2023 23 (7), 2570-2577 https://doi.org/</a:t>
            </a:r>
            <a:r>
              <a:rPr lang="en-US" sz="1500" dirty="0" smtClean="0"/>
              <a:t>10.1021/acs.nanolett.2c04792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70C0"/>
                </a:solidFill>
              </a:rPr>
              <a:t>AI-Based CXR First Reading: Current Limitations to Ensure Practical Value.</a:t>
            </a:r>
            <a:r>
              <a:rPr lang="en-US" sz="1500" b="1" dirty="0"/>
              <a:t> </a:t>
            </a:r>
            <a:r>
              <a:rPr lang="en-US" sz="1500" dirty="0" err="1"/>
              <a:t>Vasilev</a:t>
            </a:r>
            <a:r>
              <a:rPr lang="en-US" sz="1500" dirty="0"/>
              <a:t>, Y.; </a:t>
            </a:r>
            <a:r>
              <a:rPr lang="en-US" sz="1500" dirty="0" err="1"/>
              <a:t>Vladzymyrskyy</a:t>
            </a:r>
            <a:r>
              <a:rPr lang="en-US" sz="1500" dirty="0"/>
              <a:t>, A.; </a:t>
            </a:r>
            <a:r>
              <a:rPr lang="en-US" sz="1500" dirty="0" err="1"/>
              <a:t>Omelyanskaya</a:t>
            </a:r>
            <a:r>
              <a:rPr lang="en-US" sz="1500" dirty="0"/>
              <a:t>, O.; </a:t>
            </a:r>
            <a:r>
              <a:rPr lang="en-US" sz="1500" dirty="0" err="1"/>
              <a:t>Blokhin</a:t>
            </a:r>
            <a:r>
              <a:rPr lang="en-US" sz="1500" dirty="0"/>
              <a:t>, I.; </a:t>
            </a:r>
            <a:r>
              <a:rPr lang="en-US" sz="1500" dirty="0" err="1"/>
              <a:t>Kirpichev</a:t>
            </a:r>
            <a:r>
              <a:rPr lang="en-US" sz="1500" dirty="0"/>
              <a:t>, Y.; </a:t>
            </a:r>
            <a:r>
              <a:rPr lang="en-US" sz="1500" dirty="0" err="1"/>
              <a:t>Arzamasov</a:t>
            </a:r>
            <a:r>
              <a:rPr lang="en-US" sz="1500" dirty="0"/>
              <a:t>, K. Diagnostics 2023, 13, 1430. https://doi.org/10.3390/diagnostics13081430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70C0"/>
                </a:solidFill>
              </a:rPr>
              <a:t>Оценивание размера структурных образований при ультразвуковой визуализации посредством статистического анализа эхо-сигнала. </a:t>
            </a:r>
            <a:r>
              <a:rPr lang="ru-RU" sz="1500" dirty="0"/>
              <a:t>Яковлева Т. В. , </a:t>
            </a:r>
            <a:r>
              <a:rPr lang="ru-RU" sz="1500" dirty="0" err="1"/>
              <a:t>Кульберг</a:t>
            </a:r>
            <a:r>
              <a:rPr lang="ru-RU" sz="1500" dirty="0"/>
              <a:t> Н. С. , Леонов Д. В.  // Доклады Российской академии наук. Математика, информатика, процессы управления. – 2023. – Т. 509, № 1. – С. 87-93. – </a:t>
            </a:r>
            <a:r>
              <a:rPr lang="en-US" sz="1500" dirty="0"/>
              <a:t>https://doi.org/</a:t>
            </a:r>
            <a:r>
              <a:rPr lang="en-US" sz="1500" dirty="0" smtClean="0"/>
              <a:t>10.31857/S2686954322600744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 </a:t>
            </a:r>
            <a:r>
              <a:rPr lang="en-US" sz="1500" b="1" dirty="0">
                <a:solidFill>
                  <a:srgbClr val="0070C0"/>
                </a:solidFill>
              </a:rPr>
              <a:t>Development of an anatomical breast phantom from polyvinyl chloride plastisol with lesions of various shape, elasticity and echogenicity for teaching ultrasound examination. </a:t>
            </a:r>
            <a:r>
              <a:rPr lang="en-US" sz="1500" dirty="0" err="1"/>
              <a:t>Leonov</a:t>
            </a:r>
            <a:r>
              <a:rPr lang="en-US" sz="1500" dirty="0"/>
              <a:t>, D., </a:t>
            </a:r>
            <a:r>
              <a:rPr lang="en-US" sz="1500" dirty="0" err="1"/>
              <a:t>Venidiktova</a:t>
            </a:r>
            <a:r>
              <a:rPr lang="en-US" sz="1500" dirty="0"/>
              <a:t>, D., Costa-</a:t>
            </a:r>
            <a:r>
              <a:rPr lang="en-US" sz="1500" dirty="0" err="1"/>
              <a:t>Júnior</a:t>
            </a:r>
            <a:r>
              <a:rPr lang="en-US" sz="1500" dirty="0"/>
              <a:t>, J.F.S. et al. 2023. International Journal of Computer Assisted Radiology and Surgery. https://doi.org/</a:t>
            </a:r>
            <a:r>
              <a:rPr lang="en-US" sz="1500" dirty="0" smtClean="0"/>
              <a:t>10.1007/s11548-023-02911-4</a:t>
            </a:r>
            <a:r>
              <a:rPr lang="en-US" sz="15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70C0"/>
                </a:solidFill>
              </a:rPr>
              <a:t>An International Non-Inferiority Study for the Benchmarking of AI for Routine Radiology Cases: Chest X-ray, Fluorography and Mammography. </a:t>
            </a:r>
            <a:r>
              <a:rPr lang="en-US" sz="1500" dirty="0" err="1"/>
              <a:t>Arzamasov</a:t>
            </a:r>
            <a:r>
              <a:rPr lang="en-US" sz="1500" dirty="0"/>
              <a:t> K, </a:t>
            </a:r>
            <a:r>
              <a:rPr lang="en-US" sz="1500" dirty="0" err="1"/>
              <a:t>Vasilev</a:t>
            </a:r>
            <a:r>
              <a:rPr lang="en-US" sz="1500" dirty="0"/>
              <a:t> Y, </a:t>
            </a:r>
            <a:r>
              <a:rPr lang="en-US" sz="1500" dirty="0" err="1"/>
              <a:t>Vladzymyrskyy</a:t>
            </a:r>
            <a:r>
              <a:rPr lang="en-US" sz="1500" dirty="0"/>
              <a:t> A, </a:t>
            </a:r>
            <a:r>
              <a:rPr lang="en-US" sz="1500" dirty="0" err="1"/>
              <a:t>Omelyanskaya</a:t>
            </a:r>
            <a:r>
              <a:rPr lang="en-US" sz="1500" dirty="0"/>
              <a:t> O, </a:t>
            </a:r>
            <a:r>
              <a:rPr lang="en-US" sz="1500" dirty="0" err="1"/>
              <a:t>Shulkin</a:t>
            </a:r>
            <a:r>
              <a:rPr lang="en-US" sz="1500" dirty="0"/>
              <a:t> I, </a:t>
            </a:r>
            <a:r>
              <a:rPr lang="en-US" sz="1500" dirty="0" err="1"/>
              <a:t>Kozikhina</a:t>
            </a:r>
            <a:r>
              <a:rPr lang="en-US" sz="1500" dirty="0"/>
              <a:t> D, </a:t>
            </a:r>
            <a:r>
              <a:rPr lang="en-US" sz="1500" dirty="0" err="1"/>
              <a:t>Goncharova</a:t>
            </a:r>
            <a:r>
              <a:rPr lang="en-US" sz="1500" dirty="0"/>
              <a:t> I, </a:t>
            </a:r>
            <a:r>
              <a:rPr lang="en-US" sz="1500" dirty="0" err="1"/>
              <a:t>Gelezhe</a:t>
            </a:r>
            <a:r>
              <a:rPr lang="en-US" sz="1500" dirty="0"/>
              <a:t> P, </a:t>
            </a:r>
            <a:r>
              <a:rPr lang="en-US" sz="1500" dirty="0" err="1"/>
              <a:t>Kirpichev</a:t>
            </a:r>
            <a:r>
              <a:rPr lang="en-US" sz="1500" dirty="0"/>
              <a:t> Y, </a:t>
            </a:r>
            <a:r>
              <a:rPr lang="en-US" sz="1500" dirty="0" err="1"/>
              <a:t>Bobrovskaya</a:t>
            </a:r>
            <a:r>
              <a:rPr lang="en-US" sz="1500" dirty="0"/>
              <a:t> T, </a:t>
            </a:r>
            <a:r>
              <a:rPr lang="en-US" sz="1500" dirty="0" err="1"/>
              <a:t>Andreychenko</a:t>
            </a:r>
            <a:r>
              <a:rPr lang="en-US" sz="1500" dirty="0"/>
              <a:t> A. Healthcare. 2023; 11(12):1684. https://</a:t>
            </a:r>
            <a:r>
              <a:rPr lang="en-US" sz="1500" dirty="0" smtClean="0"/>
              <a:t>doi.org/10.3390/healthcare11121684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70C0"/>
                </a:solidFill>
              </a:rPr>
              <a:t>Routine Brain MRI Findings on the Long‐Term Effects of COVID‐19: A Scoping Review</a:t>
            </a:r>
            <a:r>
              <a:rPr lang="ru-RU" sz="1500" b="1" dirty="0">
                <a:solidFill>
                  <a:srgbClr val="0070C0"/>
                </a:solidFill>
              </a:rPr>
              <a:t>. </a:t>
            </a:r>
            <a:r>
              <a:rPr lang="en-US" sz="1500" dirty="0" err="1"/>
              <a:t>Vasilev</a:t>
            </a:r>
            <a:r>
              <a:rPr lang="ru-RU" sz="1500" dirty="0"/>
              <a:t> </a:t>
            </a:r>
            <a:r>
              <a:rPr lang="en-US" sz="1500" dirty="0"/>
              <a:t>Yu. , </a:t>
            </a:r>
            <a:r>
              <a:rPr lang="en-US" sz="1500" dirty="0" err="1"/>
              <a:t>Blokhin</a:t>
            </a:r>
            <a:r>
              <a:rPr lang="ru-RU" sz="1500" dirty="0"/>
              <a:t> </a:t>
            </a:r>
            <a:r>
              <a:rPr lang="en-US" sz="1500" dirty="0"/>
              <a:t>I. , </a:t>
            </a:r>
            <a:r>
              <a:rPr lang="en-US" sz="1500" dirty="0" err="1"/>
              <a:t>Khoruzhaya</a:t>
            </a:r>
            <a:r>
              <a:rPr lang="en-US" sz="1500" dirty="0"/>
              <a:t> A. [et al.] // Diagnostics. – 2023. – Vol. 13, No. 13. – P. 2533. – https://doi.org/</a:t>
            </a:r>
            <a:r>
              <a:rPr lang="en-US" sz="1500" dirty="0" smtClean="0"/>
              <a:t>10.3390/diagnostics13152533</a:t>
            </a:r>
            <a:r>
              <a:rPr lang="en-US" sz="15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/>
          </a:p>
          <a:p>
            <a:endParaRPr lang="ru-RU" dirty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2286000" y="304800"/>
            <a:ext cx="6789674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1" i="0">
                <a:solidFill>
                  <a:srgbClr val="56565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kern="0" dirty="0" smtClean="0"/>
              <a:t>ПУБЛИКАЦИИ</a:t>
            </a:r>
            <a:r>
              <a:rPr lang="ru-RU" kern="0" spc="-10" dirty="0" smtClean="0"/>
              <a:t> </a:t>
            </a:r>
            <a:r>
              <a:rPr lang="ru-RU" kern="0" dirty="0" smtClean="0"/>
              <a:t>В</a:t>
            </a:r>
            <a:r>
              <a:rPr lang="ru-RU" kern="0" spc="-20" dirty="0" smtClean="0"/>
              <a:t> </a:t>
            </a:r>
            <a:r>
              <a:rPr lang="ru-RU" kern="0" dirty="0" smtClean="0"/>
              <a:t>ЖУРНАЛАХ</a:t>
            </a:r>
            <a:r>
              <a:rPr lang="ru-RU" kern="0" spc="-25" dirty="0" smtClean="0"/>
              <a:t> </a:t>
            </a:r>
            <a:r>
              <a:rPr lang="ru-RU" sz="2400" kern="0" spc="-5" dirty="0" smtClean="0"/>
              <a:t>Q1-Q2</a:t>
            </a:r>
            <a:r>
              <a:rPr lang="ru-RU" sz="2400" kern="0" dirty="0" smtClean="0"/>
              <a:t> ПО</a:t>
            </a:r>
            <a:r>
              <a:rPr lang="ru-RU" sz="2400" kern="0" spc="-10" dirty="0" smtClean="0"/>
              <a:t> </a:t>
            </a:r>
            <a:r>
              <a:rPr lang="ru-RU" sz="2400" kern="0" spc="-5" dirty="0" smtClean="0"/>
              <a:t>SCOPUS</a:t>
            </a:r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63293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9526" y="272922"/>
            <a:ext cx="6789674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ПУБЛИКАЦИ</a:t>
            </a:r>
            <a:r>
              <a:rPr lang="ru-RU" dirty="0"/>
              <a:t>И</a:t>
            </a:r>
            <a:r>
              <a:rPr spc="-10" dirty="0" smtClean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dirty="0"/>
              <a:t>ЖУРНАЛАХ</a:t>
            </a:r>
            <a:r>
              <a:rPr spc="-25" dirty="0"/>
              <a:t> </a:t>
            </a:r>
            <a:r>
              <a:rPr sz="2400" spc="-5" dirty="0"/>
              <a:t>Q1-Q2</a:t>
            </a:r>
            <a:r>
              <a:rPr sz="2400" dirty="0"/>
              <a:t> ПО</a:t>
            </a:r>
            <a:r>
              <a:rPr sz="2400" spc="-10" dirty="0"/>
              <a:t> </a:t>
            </a:r>
            <a:r>
              <a:rPr sz="2400" spc="-5" dirty="0"/>
              <a:t>SCOPUS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761" y="143027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2205989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277901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3556253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" y="433501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1" y="535609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3733800" y="685856"/>
            <a:ext cx="76962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0C0"/>
                </a:solidFill>
              </a:rPr>
              <a:t>Safety considerations for treating the parotid and submandibular glands with neuromodulators for facial slimming. </a:t>
            </a:r>
            <a:r>
              <a:rPr lang="en-US" sz="1500" b="1" dirty="0" smtClean="0"/>
              <a:t> </a:t>
            </a:r>
            <a:r>
              <a:rPr lang="en-US" sz="1500" dirty="0" err="1" smtClean="0"/>
              <a:t>Gelezhe</a:t>
            </a:r>
            <a:r>
              <a:rPr lang="en-US" sz="1500" dirty="0" smtClean="0"/>
              <a:t>, P., Frank, K., </a:t>
            </a:r>
            <a:r>
              <a:rPr lang="en-US" sz="1500" dirty="0" err="1" smtClean="0"/>
              <a:t>Casabona</a:t>
            </a:r>
            <a:r>
              <a:rPr lang="en-US" sz="1500" dirty="0" smtClean="0"/>
              <a:t>, G., Kaye, K. O., Kassirer, S., </a:t>
            </a:r>
            <a:r>
              <a:rPr lang="en-US" sz="1500" dirty="0" err="1" smtClean="0"/>
              <a:t>Moelhoff</a:t>
            </a:r>
            <a:r>
              <a:rPr lang="en-US" sz="1500" dirty="0" smtClean="0"/>
              <a:t>, N., Freytag, D. L., </a:t>
            </a:r>
            <a:r>
              <a:rPr lang="en-US" sz="1500" dirty="0" err="1" smtClean="0"/>
              <a:t>Gotkin</a:t>
            </a:r>
            <a:r>
              <a:rPr lang="en-US" sz="1500" dirty="0" smtClean="0"/>
              <a:t>, R. H., </a:t>
            </a:r>
            <a:r>
              <a:rPr lang="en-US" sz="1500" dirty="0" err="1" smtClean="0"/>
              <a:t>Alfertshofer</a:t>
            </a:r>
            <a:r>
              <a:rPr lang="en-US" sz="1500" dirty="0" smtClean="0"/>
              <a:t>, M., &amp; </a:t>
            </a:r>
            <a:r>
              <a:rPr lang="en-US" sz="1500" dirty="0" err="1" smtClean="0"/>
              <a:t>Cotofana</a:t>
            </a:r>
            <a:r>
              <a:rPr lang="en-US" sz="1500" dirty="0" smtClean="0"/>
              <a:t>, S. </a:t>
            </a:r>
            <a:r>
              <a:rPr lang="en-US" sz="1500" dirty="0" smtClean="0"/>
              <a:t>Journal of cosmetic dermatology, 10.1111/jocd.15973. Advance online publication. https://doi.org/10.1111/jocd.15973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0C0"/>
                </a:solidFill>
              </a:rPr>
              <a:t>Clinical application of radiological AI for pulmonary nodule evaluation: Replicability and susceptibility to the population shift caused by the COVID-19 pandemic</a:t>
            </a:r>
            <a:r>
              <a:rPr lang="ru-RU" sz="1500" b="1" dirty="0" smtClean="0">
                <a:solidFill>
                  <a:srgbClr val="0070C0"/>
                </a:solidFill>
              </a:rPr>
              <a:t>. </a:t>
            </a:r>
            <a:r>
              <a:rPr lang="en-US" sz="1500" dirty="0" err="1" smtClean="0"/>
              <a:t>Yuriy</a:t>
            </a:r>
            <a:r>
              <a:rPr lang="en-US" sz="1500" dirty="0" smtClean="0"/>
              <a:t> </a:t>
            </a:r>
            <a:r>
              <a:rPr lang="en-US" sz="1500" dirty="0" err="1" smtClean="0"/>
              <a:t>Vasilev</a:t>
            </a:r>
            <a:r>
              <a:rPr lang="en-US" sz="1500" dirty="0" smtClean="0"/>
              <a:t>, Anton </a:t>
            </a:r>
            <a:r>
              <a:rPr lang="en-US" sz="1500" dirty="0" err="1" smtClean="0"/>
              <a:t>Vladzymyrskyy</a:t>
            </a:r>
            <a:r>
              <a:rPr lang="en-US" sz="1500" dirty="0" smtClean="0"/>
              <a:t>, Kirill </a:t>
            </a:r>
            <a:r>
              <a:rPr lang="en-US" sz="1500" dirty="0" err="1" smtClean="0"/>
              <a:t>Arzamasov</a:t>
            </a:r>
            <a:r>
              <a:rPr lang="en-US" sz="1500" dirty="0" smtClean="0"/>
              <a:t>, Olga </a:t>
            </a:r>
            <a:r>
              <a:rPr lang="en-US" sz="1500" dirty="0" err="1" smtClean="0"/>
              <a:t>Omelyanskaya</a:t>
            </a:r>
            <a:r>
              <a:rPr lang="en-US" sz="1500" dirty="0" smtClean="0"/>
              <a:t>, Igor </a:t>
            </a:r>
            <a:r>
              <a:rPr lang="en-US" sz="1500" dirty="0" err="1" smtClean="0"/>
              <a:t>Shulkin</a:t>
            </a:r>
            <a:r>
              <a:rPr lang="en-US" sz="1500" dirty="0" smtClean="0"/>
              <a:t>, Darya </a:t>
            </a:r>
            <a:r>
              <a:rPr lang="en-US" sz="1500" dirty="0" err="1" smtClean="0"/>
              <a:t>Kozikhina</a:t>
            </a:r>
            <a:r>
              <a:rPr lang="en-US" sz="1500" dirty="0" smtClean="0"/>
              <a:t>, Inna </a:t>
            </a:r>
            <a:r>
              <a:rPr lang="en-US" sz="1500" dirty="0" err="1" smtClean="0"/>
              <a:t>Goncharova</a:t>
            </a:r>
            <a:r>
              <a:rPr lang="en-US" sz="1500" dirty="0" smtClean="0"/>
              <a:t>, Roman </a:t>
            </a:r>
            <a:r>
              <a:rPr lang="en-US" sz="1500" dirty="0" err="1" smtClean="0"/>
              <a:t>Reshetnikov</a:t>
            </a:r>
            <a:r>
              <a:rPr lang="en-US" sz="1500" dirty="0" smtClean="0"/>
              <a:t>, Sergey </a:t>
            </a:r>
            <a:r>
              <a:rPr lang="en-US" sz="1500" dirty="0" err="1" smtClean="0"/>
              <a:t>Chetverikov</a:t>
            </a:r>
            <a:r>
              <a:rPr lang="en-US" sz="1500" dirty="0" smtClean="0"/>
              <a:t>, Ivan </a:t>
            </a:r>
            <a:r>
              <a:rPr lang="en-US" sz="1500" dirty="0" err="1" smtClean="0"/>
              <a:t>Blokhin</a:t>
            </a:r>
            <a:r>
              <a:rPr lang="en-US" sz="1500" dirty="0" smtClean="0"/>
              <a:t>, Tatiana </a:t>
            </a:r>
            <a:r>
              <a:rPr lang="en-US" sz="1500" dirty="0" err="1" smtClean="0"/>
              <a:t>Bobrovskaya</a:t>
            </a:r>
            <a:r>
              <a:rPr lang="en-US" sz="1500" dirty="0" smtClean="0"/>
              <a:t>, Anna </a:t>
            </a:r>
            <a:r>
              <a:rPr lang="en-US" sz="1500" dirty="0" err="1" smtClean="0"/>
              <a:t>Andreychenko</a:t>
            </a:r>
            <a:r>
              <a:rPr lang="ru-RU" sz="1500" dirty="0" smtClean="0"/>
              <a:t>. </a:t>
            </a:r>
            <a:r>
              <a:rPr lang="en-US" sz="1500" dirty="0" smtClean="0"/>
              <a:t>International Journal of Medical Informatics, Volume 178, 2023, 105190, https://doi.org/10.1016/j.ijmedinf.2023.105190.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0C0"/>
                </a:solidFill>
              </a:rPr>
              <a:t>Innovative aberration correction in ultrasound diagnostics with direct phase estimation for enhanced image quality.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/>
              <a:t>Leonov</a:t>
            </a:r>
            <a:r>
              <a:rPr lang="en-US" sz="1500" dirty="0" smtClean="0"/>
              <a:t>, D., </a:t>
            </a:r>
            <a:r>
              <a:rPr lang="en-US" sz="1500" dirty="0" err="1" smtClean="0"/>
              <a:t>Kulberg</a:t>
            </a:r>
            <a:r>
              <a:rPr lang="en-US" sz="1500" dirty="0" smtClean="0"/>
              <a:t>, N., </a:t>
            </a:r>
            <a:r>
              <a:rPr lang="en-US" sz="1500" dirty="0" err="1" smtClean="0"/>
              <a:t>Yakovleva</a:t>
            </a:r>
            <a:r>
              <a:rPr lang="en-US" sz="1500" dirty="0" smtClean="0"/>
              <a:t>, T. et al.</a:t>
            </a:r>
            <a:r>
              <a:rPr lang="en-US" sz="1500" dirty="0" smtClean="0"/>
              <a:t> </a:t>
            </a:r>
            <a:r>
              <a:rPr lang="en-US" sz="1500" dirty="0" err="1" smtClean="0"/>
              <a:t>Phys</a:t>
            </a:r>
            <a:r>
              <a:rPr lang="en-US" sz="1500" dirty="0" smtClean="0"/>
              <a:t> </a:t>
            </a:r>
            <a:r>
              <a:rPr lang="en-US" sz="1500" dirty="0" err="1" smtClean="0"/>
              <a:t>Eng</a:t>
            </a:r>
            <a:r>
              <a:rPr lang="en-US" sz="1500" dirty="0" smtClean="0"/>
              <a:t> </a:t>
            </a:r>
            <a:r>
              <a:rPr lang="en-US" sz="1500" dirty="0" err="1" smtClean="0"/>
              <a:t>Sci</a:t>
            </a:r>
            <a:r>
              <a:rPr lang="en-US" sz="1500" dirty="0" smtClean="0"/>
              <a:t> Med (2023). https://doi.org/10.1007/s13246-023-01338-0</a:t>
            </a:r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0C0"/>
                </a:solidFill>
              </a:rPr>
              <a:t>Outstanding </a:t>
            </a:r>
            <a:r>
              <a:rPr lang="en-US" sz="1500" b="1" dirty="0">
                <a:solidFill>
                  <a:srgbClr val="0070C0"/>
                </a:solidFill>
              </a:rPr>
              <a:t>negative prediction performance of solid pulmonary nodule volume AI for ultra-LDCT baseline lung cancer screening risk stratification. </a:t>
            </a:r>
            <a:r>
              <a:rPr lang="en-US" sz="1500" dirty="0" smtClean="0"/>
              <a:t>Lancaster H.L., Zheng S., </a:t>
            </a:r>
            <a:r>
              <a:rPr lang="en-US" sz="1500" dirty="0" err="1" smtClean="0"/>
              <a:t>Aleshina</a:t>
            </a:r>
            <a:r>
              <a:rPr lang="en-US" sz="1500" dirty="0" smtClean="0"/>
              <a:t> O.O., Yu D.,  </a:t>
            </a:r>
            <a:r>
              <a:rPr lang="en-US" sz="1500" dirty="0" err="1" smtClean="0"/>
              <a:t>Chernina</a:t>
            </a:r>
            <a:r>
              <a:rPr lang="en-US" sz="1500" dirty="0" smtClean="0"/>
              <a:t> </a:t>
            </a:r>
            <a:r>
              <a:rPr lang="en-US" sz="1500" dirty="0" err="1" smtClean="0"/>
              <a:t>V.Yu</a:t>
            </a:r>
            <a:r>
              <a:rPr lang="en-US" sz="1500" dirty="0" smtClean="0"/>
              <a:t>.,  </a:t>
            </a:r>
            <a:r>
              <a:rPr lang="en-US" sz="1500" dirty="0" err="1" smtClean="0"/>
              <a:t>Heuvelmans</a:t>
            </a:r>
            <a:r>
              <a:rPr lang="en-US" sz="1500" dirty="0" smtClean="0"/>
              <a:t> M.A., de Bock G.H., </a:t>
            </a:r>
            <a:r>
              <a:rPr lang="en-US" sz="1500" dirty="0" err="1" smtClean="0"/>
              <a:t>Dorrius</a:t>
            </a:r>
            <a:r>
              <a:rPr lang="en-US" sz="1500" dirty="0" smtClean="0"/>
              <a:t> M.D., </a:t>
            </a:r>
            <a:r>
              <a:rPr lang="en-US" sz="1500" dirty="0" err="1" smtClean="0"/>
              <a:t>Gratama</a:t>
            </a:r>
            <a:r>
              <a:rPr lang="en-US" sz="1500" dirty="0" smtClean="0"/>
              <a:t> J.W.,  </a:t>
            </a:r>
            <a:r>
              <a:rPr lang="en-US" sz="1500" dirty="0" err="1" smtClean="0"/>
              <a:t>Morozov</a:t>
            </a:r>
            <a:r>
              <a:rPr lang="en-US" sz="1500" dirty="0" smtClean="0"/>
              <a:t> S.P.,  </a:t>
            </a:r>
            <a:r>
              <a:rPr lang="en-US" sz="1500" dirty="0" err="1" smtClean="0"/>
              <a:t>Gombolevskiy</a:t>
            </a:r>
            <a:r>
              <a:rPr lang="en-US" sz="1500" dirty="0" smtClean="0"/>
              <a:t> V.A., Silva M., Yi J., </a:t>
            </a:r>
            <a:r>
              <a:rPr lang="en-US" sz="1500" dirty="0" err="1" smtClean="0"/>
              <a:t>Oudkerk</a:t>
            </a:r>
            <a:r>
              <a:rPr lang="en-US" sz="1500" dirty="0" smtClean="0"/>
              <a:t> M. </a:t>
            </a:r>
            <a:r>
              <a:rPr lang="en-US" sz="1500" dirty="0" smtClean="0"/>
              <a:t>Lung </a:t>
            </a:r>
            <a:r>
              <a:rPr lang="en-US" sz="1500" dirty="0"/>
              <a:t>Cancer. 165 (2022):133-140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0C0"/>
                </a:solidFill>
              </a:rPr>
              <a:t>Agreement </a:t>
            </a:r>
            <a:r>
              <a:rPr lang="en-US" sz="1500" b="1" dirty="0">
                <a:solidFill>
                  <a:srgbClr val="0070C0"/>
                </a:solidFill>
              </a:rPr>
              <a:t>between Low-Dose and Standard-Dose CT with Soft and Sharp Convolution Kernels in COVID-19 Pneumonia</a:t>
            </a:r>
            <a:r>
              <a:rPr lang="en-US" sz="1500" b="1" dirty="0" smtClean="0">
                <a:solidFill>
                  <a:srgbClr val="0070C0"/>
                </a:solidFill>
              </a:rPr>
              <a:t>.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/>
              <a:t>Blokhin</a:t>
            </a:r>
            <a:r>
              <a:rPr lang="en-US" sz="1500" dirty="0" smtClean="0"/>
              <a:t> I., </a:t>
            </a:r>
            <a:r>
              <a:rPr lang="en-US" sz="1500" dirty="0" err="1" smtClean="0"/>
              <a:t>Gombolevskiy</a:t>
            </a:r>
            <a:r>
              <a:rPr lang="en-US" sz="1500" dirty="0" smtClean="0"/>
              <a:t> V., </a:t>
            </a:r>
            <a:r>
              <a:rPr lang="en-US" sz="1500" dirty="0" err="1" smtClean="0"/>
              <a:t>Chernina</a:t>
            </a:r>
            <a:r>
              <a:rPr lang="en-US" sz="1500" dirty="0" smtClean="0"/>
              <a:t> V., </a:t>
            </a:r>
            <a:r>
              <a:rPr lang="en-US" sz="1500" dirty="0" err="1" smtClean="0"/>
              <a:t>Gusev</a:t>
            </a:r>
            <a:r>
              <a:rPr lang="en-US" sz="1500" dirty="0" smtClean="0"/>
              <a:t> M., </a:t>
            </a:r>
            <a:r>
              <a:rPr lang="en-US" sz="1500" dirty="0" err="1" smtClean="0"/>
              <a:t>Gelezhe</a:t>
            </a:r>
            <a:r>
              <a:rPr lang="en-US" sz="1500" dirty="0" smtClean="0"/>
              <a:t> P., </a:t>
            </a:r>
            <a:r>
              <a:rPr lang="en-US" sz="1500" dirty="0" err="1" smtClean="0"/>
              <a:t>Aleshina</a:t>
            </a:r>
            <a:r>
              <a:rPr lang="en-US" sz="1500" dirty="0" smtClean="0"/>
              <a:t> O., </a:t>
            </a:r>
            <a:r>
              <a:rPr lang="en-US" sz="1500" dirty="0" err="1" smtClean="0"/>
              <a:t>Nikolaev</a:t>
            </a:r>
            <a:r>
              <a:rPr lang="en-US" sz="1500" dirty="0" smtClean="0"/>
              <a:t> A., </a:t>
            </a:r>
            <a:r>
              <a:rPr lang="en-US" sz="1500" dirty="0" err="1" smtClean="0"/>
              <a:t>Kulberg</a:t>
            </a:r>
            <a:r>
              <a:rPr lang="en-US" sz="1500" dirty="0" smtClean="0"/>
              <a:t> N., </a:t>
            </a:r>
            <a:r>
              <a:rPr lang="en-US" sz="1500" dirty="0" err="1" smtClean="0"/>
              <a:t>Morozov</a:t>
            </a:r>
            <a:r>
              <a:rPr lang="en-US" sz="1500" dirty="0" smtClean="0"/>
              <a:t> S., </a:t>
            </a:r>
            <a:r>
              <a:rPr lang="en-US" sz="1500" dirty="0" err="1" smtClean="0"/>
              <a:t>Reshetnikov</a:t>
            </a:r>
            <a:r>
              <a:rPr lang="en-US" sz="1500" dirty="0" smtClean="0"/>
              <a:t> R.  Inter-Observer</a:t>
            </a:r>
            <a:r>
              <a:rPr lang="en-US" sz="1500" dirty="0" smtClean="0"/>
              <a:t> </a:t>
            </a:r>
            <a:r>
              <a:rPr lang="en-US" sz="1500" dirty="0"/>
              <a:t>Journal of Clinical Medicine. 2022, 11(3), 669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0C0"/>
                </a:solidFill>
              </a:rPr>
              <a:t>Approach </a:t>
            </a:r>
            <a:r>
              <a:rPr lang="en-US" sz="1500" b="1" dirty="0">
                <a:solidFill>
                  <a:srgbClr val="0070C0"/>
                </a:solidFill>
              </a:rPr>
              <a:t>to Detecting Aberrations in Transcranial Ultrasound Imaging. </a:t>
            </a:r>
            <a:r>
              <a:rPr lang="en-US" sz="1500" dirty="0" err="1" smtClean="0"/>
              <a:t>Leonov</a:t>
            </a:r>
            <a:r>
              <a:rPr lang="en-US" sz="1500" dirty="0" smtClean="0"/>
              <a:t> D.V., </a:t>
            </a:r>
            <a:r>
              <a:rPr lang="en-US" sz="1500" dirty="0" err="1" smtClean="0"/>
              <a:t>Kulberg</a:t>
            </a:r>
            <a:r>
              <a:rPr lang="en-US" sz="1500" dirty="0" smtClean="0"/>
              <a:t> N.S., </a:t>
            </a:r>
            <a:r>
              <a:rPr lang="en-US" sz="1500" dirty="0" err="1" smtClean="0"/>
              <a:t>Yakovleva</a:t>
            </a:r>
            <a:r>
              <a:rPr lang="en-US" sz="1500" dirty="0" smtClean="0"/>
              <a:t> T.V., </a:t>
            </a:r>
            <a:r>
              <a:rPr lang="en-US" sz="1500" dirty="0" err="1" smtClean="0"/>
              <a:t>Solovyova</a:t>
            </a:r>
            <a:r>
              <a:rPr lang="en-US" sz="1500" dirty="0" smtClean="0"/>
              <a:t> P.D. </a:t>
            </a:r>
            <a:r>
              <a:rPr lang="en-US" sz="1500" dirty="0" smtClean="0"/>
              <a:t>Acoustical </a:t>
            </a:r>
            <a:r>
              <a:rPr lang="en-US" sz="1500" dirty="0"/>
              <a:t>Physics. 68(2), 175–186 (2022)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9526" y="272922"/>
            <a:ext cx="7018274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ПУБЛИКАЦИ</a:t>
            </a:r>
            <a:r>
              <a:rPr lang="ru-RU" dirty="0"/>
              <a:t>И</a:t>
            </a:r>
            <a:r>
              <a:rPr spc="-10" dirty="0" smtClean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dirty="0"/>
              <a:t>ЖУРНАЛАХ</a:t>
            </a:r>
            <a:r>
              <a:rPr spc="-25" dirty="0"/>
              <a:t> </a:t>
            </a:r>
            <a:r>
              <a:rPr sz="2400" spc="-5" dirty="0"/>
              <a:t>Q1-Q2</a:t>
            </a:r>
            <a:r>
              <a:rPr sz="2400" dirty="0"/>
              <a:t> ПО</a:t>
            </a:r>
            <a:r>
              <a:rPr sz="2400" spc="-10" dirty="0"/>
              <a:t> </a:t>
            </a:r>
            <a:r>
              <a:rPr sz="2400" spc="-5" dirty="0"/>
              <a:t>SCOPUS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761" y="143027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2205989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277901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3556253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" y="433501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1" y="535609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3581400" y="1317178"/>
            <a:ext cx="82296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0C0"/>
                </a:solidFill>
              </a:rPr>
              <a:t>Facilitating standardized COVID-19 suspicion prediction based on computed tomography </a:t>
            </a:r>
            <a:r>
              <a:rPr lang="en-US" sz="1500" b="1" dirty="0" err="1" smtClean="0">
                <a:solidFill>
                  <a:srgbClr val="0070C0"/>
                </a:solidFill>
              </a:rPr>
              <a:t>radiomics</a:t>
            </a:r>
            <a:r>
              <a:rPr lang="en-US" sz="1500" b="1" dirty="0" smtClean="0">
                <a:solidFill>
                  <a:srgbClr val="0070C0"/>
                </a:solidFill>
              </a:rPr>
              <a:t> in a multi-demographic setting. </a:t>
            </a:r>
            <a:r>
              <a:rPr lang="en-US" sz="1500" dirty="0" smtClean="0"/>
              <a:t>Nagaraj Y., de </a:t>
            </a:r>
            <a:r>
              <a:rPr lang="en-US" sz="1500" dirty="0" err="1" smtClean="0"/>
              <a:t>Jonge</a:t>
            </a:r>
            <a:r>
              <a:rPr lang="en-US" sz="1500" dirty="0" smtClean="0"/>
              <a:t> G., </a:t>
            </a:r>
            <a:r>
              <a:rPr lang="en-US" sz="1500" dirty="0" err="1" smtClean="0"/>
              <a:t>Andreychenko</a:t>
            </a:r>
            <a:r>
              <a:rPr lang="en-US" sz="1500" dirty="0" smtClean="0"/>
              <a:t> A., </a:t>
            </a:r>
            <a:r>
              <a:rPr lang="en-US" sz="1500" dirty="0" err="1" smtClean="0"/>
              <a:t>Presti</a:t>
            </a:r>
            <a:r>
              <a:rPr lang="en-US" sz="1500" dirty="0" smtClean="0"/>
              <a:t> G.,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en-US" sz="1500" dirty="0" smtClean="0"/>
              <a:t>Fink M.A., Pavlov N., </a:t>
            </a:r>
            <a:r>
              <a:rPr lang="en-US" sz="1500" dirty="0" err="1" smtClean="0"/>
              <a:t>Quattrocchi</a:t>
            </a:r>
            <a:r>
              <a:rPr lang="en-US" sz="1500" dirty="0" smtClean="0"/>
              <a:t> C.C., </a:t>
            </a:r>
            <a:r>
              <a:rPr lang="en-US" sz="1500" dirty="0" err="1" smtClean="0"/>
              <a:t>Morozov</a:t>
            </a:r>
            <a:r>
              <a:rPr lang="en-US" sz="1500" dirty="0" smtClean="0"/>
              <a:t> S., </a:t>
            </a:r>
            <a:r>
              <a:rPr lang="en-US" sz="1500" dirty="0" err="1" smtClean="0"/>
              <a:t>Veldhuis</a:t>
            </a:r>
            <a:r>
              <a:rPr lang="en-US" sz="1500" dirty="0" smtClean="0"/>
              <a:t> R., </a:t>
            </a:r>
            <a:r>
              <a:rPr lang="en-US" sz="1500" dirty="0" err="1" smtClean="0"/>
              <a:t>Oudkerk</a:t>
            </a:r>
            <a:r>
              <a:rPr lang="en-US" sz="1500" dirty="0" smtClean="0"/>
              <a:t> M., van </a:t>
            </a:r>
            <a:r>
              <a:rPr lang="en-US" sz="1500" dirty="0" err="1" smtClean="0"/>
              <a:t>Ooijen</a:t>
            </a:r>
            <a:r>
              <a:rPr lang="en-US" sz="1500" dirty="0" smtClean="0"/>
              <a:t> P.M.A. </a:t>
            </a:r>
            <a:r>
              <a:rPr lang="en-US" sz="1500" dirty="0" smtClean="0"/>
              <a:t>European Radiology. 2022 Apr 1:1–13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0C0"/>
                </a:solidFill>
              </a:rPr>
              <a:t>Design and validation of a phantom for transcranial ultrasonography. </a:t>
            </a:r>
            <a:r>
              <a:rPr lang="en-US" sz="1500" dirty="0" err="1" smtClean="0"/>
              <a:t>Leonov</a:t>
            </a:r>
            <a:r>
              <a:rPr lang="en-US" sz="1500" dirty="0" smtClean="0"/>
              <a:t> D., </a:t>
            </a:r>
            <a:r>
              <a:rPr lang="en-US" sz="1500" dirty="0" err="1" smtClean="0"/>
              <a:t>Kodenko</a:t>
            </a:r>
            <a:r>
              <a:rPr lang="en-US" sz="1500" dirty="0" smtClean="0"/>
              <a:t> M., </a:t>
            </a:r>
            <a:r>
              <a:rPr lang="en-US" sz="1500" dirty="0" err="1" smtClean="0"/>
              <a:t>Leichenco</a:t>
            </a:r>
            <a:r>
              <a:rPr lang="en-US" sz="1500" dirty="0" smtClean="0"/>
              <a:t> D., </a:t>
            </a:r>
            <a:r>
              <a:rPr lang="en-US" sz="1500" dirty="0" err="1" smtClean="0"/>
              <a:t>Nasibullina</a:t>
            </a:r>
            <a:r>
              <a:rPr lang="en-US" sz="1500" dirty="0" smtClean="0"/>
              <a:t> A., </a:t>
            </a:r>
            <a:r>
              <a:rPr lang="en-US" sz="1500" dirty="0" err="1" smtClean="0"/>
              <a:t>Kulberg</a:t>
            </a:r>
            <a:r>
              <a:rPr lang="en-US" sz="1500" dirty="0" smtClean="0"/>
              <a:t> N. </a:t>
            </a:r>
            <a:r>
              <a:rPr lang="en-US" sz="1500" dirty="0" smtClean="0"/>
              <a:t>International Journal of Computer Assisted Radiology and Surgery. 17, 1579–1588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0C0"/>
                </a:solidFill>
              </a:rPr>
              <a:t>Changes in software as a medical device based on artificial intelligence technologies.</a:t>
            </a:r>
            <a:r>
              <a:rPr lang="en-US" sz="1500" dirty="0" smtClean="0"/>
              <a:t> </a:t>
            </a:r>
            <a:r>
              <a:rPr lang="en-US" sz="1500" dirty="0" err="1" smtClean="0"/>
              <a:t>Zinchenko</a:t>
            </a:r>
            <a:r>
              <a:rPr lang="en-US" sz="1500" dirty="0" smtClean="0"/>
              <a:t> V.V., </a:t>
            </a:r>
            <a:r>
              <a:rPr lang="en-US" sz="1500" dirty="0" err="1" smtClean="0"/>
              <a:t>Chetverikov</a:t>
            </a:r>
            <a:r>
              <a:rPr lang="en-US" sz="1500" dirty="0" smtClean="0"/>
              <a:t> S.F., </a:t>
            </a:r>
            <a:r>
              <a:rPr lang="en-US" sz="1500" dirty="0" err="1" smtClean="0"/>
              <a:t>Akhmad</a:t>
            </a:r>
            <a:r>
              <a:rPr lang="en-US" sz="1500" dirty="0" smtClean="0"/>
              <a:t> E.S., </a:t>
            </a:r>
            <a:r>
              <a:rPr lang="en-US" sz="1500" dirty="0" err="1" smtClean="0"/>
              <a:t>Arzamasov</a:t>
            </a:r>
            <a:r>
              <a:rPr lang="en-US" sz="1500" dirty="0" smtClean="0"/>
              <a:t> K.M., </a:t>
            </a:r>
            <a:r>
              <a:rPr lang="en-US" sz="1500" dirty="0" err="1" smtClean="0"/>
              <a:t>Vladzimirsky</a:t>
            </a:r>
            <a:r>
              <a:rPr lang="en-US" sz="1500" dirty="0" smtClean="0"/>
              <a:t> A.V., </a:t>
            </a:r>
            <a:r>
              <a:rPr lang="en-US" sz="1500" dirty="0" err="1" smtClean="0"/>
              <a:t>Andreychenko</a:t>
            </a:r>
            <a:r>
              <a:rPr lang="en-US" sz="1500" dirty="0" smtClean="0"/>
              <a:t> A.E.,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en-US" sz="1500" dirty="0" err="1" smtClean="0"/>
              <a:t>Morozov</a:t>
            </a:r>
            <a:r>
              <a:rPr lang="en-US" sz="1500" dirty="0" smtClean="0"/>
              <a:t> S.P. </a:t>
            </a:r>
            <a:r>
              <a:rPr lang="en-US" sz="1500" dirty="0" smtClean="0"/>
              <a:t>International Journal of Computer Assisted Radiology and Surgery.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0C0"/>
                </a:solidFill>
              </a:rPr>
              <a:t>Systematic review of the </a:t>
            </a:r>
            <a:r>
              <a:rPr lang="en-US" sz="1500" b="1" dirty="0" err="1" smtClean="0">
                <a:solidFill>
                  <a:srgbClr val="0070C0"/>
                </a:solidFill>
              </a:rPr>
              <a:t>radiomics</a:t>
            </a:r>
            <a:r>
              <a:rPr lang="en-US" sz="1500" b="1" dirty="0" smtClean="0">
                <a:solidFill>
                  <a:srgbClr val="0070C0"/>
                </a:solidFill>
              </a:rPr>
              <a:t> quality score applications: an </a:t>
            </a:r>
            <a:r>
              <a:rPr lang="en-US" sz="1500" b="1" dirty="0" err="1" smtClean="0">
                <a:solidFill>
                  <a:srgbClr val="0070C0"/>
                </a:solidFill>
              </a:rPr>
              <a:t>EuSoMII</a:t>
            </a:r>
            <a:r>
              <a:rPr lang="en-US" sz="1500" b="1" dirty="0" smtClean="0">
                <a:solidFill>
                  <a:srgbClr val="0070C0"/>
                </a:solidFill>
              </a:rPr>
              <a:t> </a:t>
            </a:r>
            <a:r>
              <a:rPr lang="en-US" sz="1500" b="1" dirty="0" err="1" smtClean="0">
                <a:solidFill>
                  <a:srgbClr val="0070C0"/>
                </a:solidFill>
              </a:rPr>
              <a:t>Radiomics</a:t>
            </a:r>
            <a:r>
              <a:rPr lang="en-US" sz="1500" b="1" dirty="0" smtClean="0">
                <a:solidFill>
                  <a:srgbClr val="0070C0"/>
                </a:solidFill>
              </a:rPr>
              <a:t> Auditing Group Initiative. </a:t>
            </a:r>
            <a:r>
              <a:rPr lang="en-US" sz="1500" dirty="0" err="1" smtClean="0"/>
              <a:t>Spadarella</a:t>
            </a:r>
            <a:r>
              <a:rPr lang="en-US" sz="1500" dirty="0" smtClean="0"/>
              <a:t> G., </a:t>
            </a:r>
            <a:r>
              <a:rPr lang="en-US" sz="1500" dirty="0" err="1" smtClean="0"/>
              <a:t>Stanzione</a:t>
            </a:r>
            <a:r>
              <a:rPr lang="en-US" sz="1500" dirty="0" smtClean="0"/>
              <a:t> A., </a:t>
            </a:r>
            <a:r>
              <a:rPr lang="en-US" sz="1500" dirty="0" err="1" smtClean="0"/>
              <a:t>D’Antonoli</a:t>
            </a:r>
            <a:r>
              <a:rPr lang="en-US" sz="1500" dirty="0" smtClean="0"/>
              <a:t> T.A., </a:t>
            </a:r>
            <a:r>
              <a:rPr lang="en-US" sz="1500" dirty="0" err="1" smtClean="0"/>
              <a:t>Andreychenko</a:t>
            </a:r>
            <a:r>
              <a:rPr lang="en-US" sz="1500" dirty="0" smtClean="0"/>
              <a:t> A., </a:t>
            </a:r>
            <a:r>
              <a:rPr lang="en-US" sz="1500" dirty="0" err="1" smtClean="0"/>
              <a:t>Fanni</a:t>
            </a:r>
            <a:r>
              <a:rPr lang="en-US" sz="1500" dirty="0" smtClean="0"/>
              <a:t> S.C., </a:t>
            </a:r>
            <a:r>
              <a:rPr lang="en-US" sz="1500" dirty="0" err="1" smtClean="0"/>
              <a:t>Ugga</a:t>
            </a:r>
            <a:r>
              <a:rPr lang="en-US" sz="1500" dirty="0" smtClean="0"/>
              <a:t> L., Kotter E., </a:t>
            </a:r>
            <a:r>
              <a:rPr lang="en-US" sz="1500" dirty="0" err="1" smtClean="0"/>
              <a:t>Cuocolo</a:t>
            </a:r>
            <a:r>
              <a:rPr lang="en-US" sz="1500" dirty="0" smtClean="0"/>
              <a:t> R. </a:t>
            </a:r>
            <a:r>
              <a:rPr lang="en-US" sz="1500" dirty="0" smtClean="0"/>
              <a:t>European Radiology.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0C0"/>
                </a:solidFill>
              </a:rPr>
              <a:t>Diagnostic accuracy of artificial intelligence CT processing algorithms for opportunistic screening of abdominal aortic aneurysm: a systematic review and narrative synthesis. </a:t>
            </a:r>
            <a:r>
              <a:rPr lang="en-US" sz="1500" dirty="0" err="1" smtClean="0"/>
              <a:t>Kodenko</a:t>
            </a:r>
            <a:r>
              <a:rPr lang="en-US" sz="1500" dirty="0" smtClean="0"/>
              <a:t> M.R.,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en-US" sz="1500" dirty="0" err="1" smtClean="0"/>
              <a:t>Vasilev</a:t>
            </a:r>
            <a:r>
              <a:rPr lang="en-US" sz="1500" dirty="0" smtClean="0"/>
              <a:t>  Y.A., </a:t>
            </a:r>
            <a:r>
              <a:rPr lang="en-US" sz="1500" dirty="0" err="1" smtClean="0"/>
              <a:t>Vladzymyrskyy</a:t>
            </a:r>
            <a:r>
              <a:rPr lang="en-US" sz="1500" dirty="0" smtClean="0"/>
              <a:t> A.V. , </a:t>
            </a:r>
            <a:r>
              <a:rPr lang="en-US" sz="1500" dirty="0" err="1" smtClean="0"/>
              <a:t>Omelyanskaya</a:t>
            </a:r>
            <a:r>
              <a:rPr lang="en-US" sz="1500" dirty="0" smtClean="0"/>
              <a:t>  O.V. </a:t>
            </a:r>
            <a:r>
              <a:rPr lang="en-US" sz="1500" dirty="0" err="1" smtClean="0"/>
              <a:t>Leonov</a:t>
            </a:r>
            <a:r>
              <a:rPr lang="en-US" sz="1500" dirty="0" smtClean="0"/>
              <a:t> D.V., </a:t>
            </a:r>
            <a:r>
              <a:rPr lang="en-US" sz="1500" dirty="0" err="1" smtClean="0"/>
              <a:t>Blokhin</a:t>
            </a:r>
            <a:r>
              <a:rPr lang="en-US" sz="1500" dirty="0" smtClean="0"/>
              <a:t> I.A., </a:t>
            </a:r>
            <a:r>
              <a:rPr lang="en-US" sz="1500" dirty="0" err="1" smtClean="0"/>
              <a:t>Novik</a:t>
            </a:r>
            <a:r>
              <a:rPr lang="en-US" sz="1500" dirty="0" smtClean="0"/>
              <a:t> V.P., </a:t>
            </a:r>
            <a:r>
              <a:rPr lang="en-US" sz="1500" dirty="0" err="1" smtClean="0"/>
              <a:t>Kulberg</a:t>
            </a:r>
            <a:r>
              <a:rPr lang="en-US" sz="1500" dirty="0" smtClean="0"/>
              <a:t> N.S., </a:t>
            </a:r>
            <a:r>
              <a:rPr lang="en-US" sz="1500" dirty="0" err="1" smtClean="0"/>
              <a:t>Samorodov</a:t>
            </a:r>
            <a:r>
              <a:rPr lang="en-US" sz="1500" dirty="0" smtClean="0"/>
              <a:t> A.V., </a:t>
            </a:r>
            <a:r>
              <a:rPr lang="en-US" sz="1500" dirty="0" err="1" smtClean="0"/>
              <a:t>Mokienko</a:t>
            </a:r>
            <a:r>
              <a:rPr lang="en-US" sz="1500" dirty="0" smtClean="0"/>
              <a:t> O.A.,  </a:t>
            </a:r>
            <a:r>
              <a:rPr lang="en-US" sz="1500" dirty="0" err="1" smtClean="0"/>
              <a:t>Reshetnikov</a:t>
            </a:r>
            <a:r>
              <a:rPr lang="en-US" sz="1500" dirty="0" smtClean="0"/>
              <a:t> R.V. </a:t>
            </a:r>
            <a:r>
              <a:rPr lang="en-US" sz="1500" dirty="0" smtClean="0"/>
              <a:t>Diagnostics. 2022, 12, 3197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0C0"/>
                </a:solidFill>
              </a:rPr>
              <a:t>Greater volumes of a </a:t>
            </a:r>
            <a:r>
              <a:rPr lang="en-US" sz="1500" b="1" dirty="0" err="1" smtClean="0">
                <a:solidFill>
                  <a:srgbClr val="0070C0"/>
                </a:solidFill>
              </a:rPr>
              <a:t>callosal</a:t>
            </a:r>
            <a:r>
              <a:rPr lang="en-US" sz="1500" b="1" dirty="0" smtClean="0">
                <a:solidFill>
                  <a:srgbClr val="0070C0"/>
                </a:solidFill>
              </a:rPr>
              <a:t> sub-region terminating in posterior language-related areas predict a stronger degree of language lateralization: A </a:t>
            </a:r>
            <a:r>
              <a:rPr lang="en-US" sz="1500" b="1" dirty="0" err="1" smtClean="0">
                <a:solidFill>
                  <a:srgbClr val="0070C0"/>
                </a:solidFill>
              </a:rPr>
              <a:t>tractography</a:t>
            </a:r>
            <a:r>
              <a:rPr lang="en-US" sz="1500" b="1" dirty="0" smtClean="0">
                <a:solidFill>
                  <a:srgbClr val="0070C0"/>
                </a:solidFill>
              </a:rPr>
              <a:t> study. </a:t>
            </a:r>
            <a:r>
              <a:rPr lang="en-US" sz="1500" dirty="0" smtClean="0"/>
              <a:t>Victor </a:t>
            </a:r>
            <a:r>
              <a:rPr lang="en-US" sz="1500" dirty="0" err="1" smtClean="0"/>
              <a:t>Karpychev</a:t>
            </a:r>
            <a:r>
              <a:rPr lang="en-US" sz="1500" dirty="0" smtClean="0"/>
              <a:t>, Tatyana </a:t>
            </a:r>
            <a:r>
              <a:rPr lang="en-US" sz="1500" dirty="0" err="1" smtClean="0"/>
              <a:t>Bolgina</a:t>
            </a:r>
            <a:r>
              <a:rPr lang="en-US" sz="1500" dirty="0" smtClean="0"/>
              <a:t>, Svetlana </a:t>
            </a:r>
            <a:r>
              <a:rPr lang="en-US" sz="1500" dirty="0" err="1" smtClean="0"/>
              <a:t>Malytina</a:t>
            </a:r>
            <a:r>
              <a:rPr lang="en-US" sz="1500" dirty="0" smtClean="0"/>
              <a:t>, Victoria </a:t>
            </a:r>
            <a:r>
              <a:rPr lang="en-US" sz="1500" dirty="0" err="1" smtClean="0"/>
              <a:t>Zinchenko</a:t>
            </a:r>
            <a:r>
              <a:rPr lang="en-US" sz="1500" dirty="0" smtClean="0"/>
              <a:t>, Vadim </a:t>
            </a:r>
            <a:r>
              <a:rPr lang="en-US" sz="1500" dirty="0" err="1" smtClean="0"/>
              <a:t>Ushakov</a:t>
            </a:r>
            <a:r>
              <a:rPr lang="en-US" sz="1500" dirty="0" smtClean="0"/>
              <a:t>, </a:t>
            </a:r>
            <a:r>
              <a:rPr lang="en-US" sz="1500" dirty="0" err="1" smtClean="0"/>
              <a:t>Grigory</a:t>
            </a:r>
            <a:r>
              <a:rPr lang="en-US" sz="1500" dirty="0" smtClean="0"/>
              <a:t> </a:t>
            </a:r>
            <a:r>
              <a:rPr lang="en-US" sz="1500" dirty="0" err="1" smtClean="0"/>
              <a:t>Ignatyev</a:t>
            </a:r>
            <a:r>
              <a:rPr lang="en-US" sz="1500" dirty="0" smtClean="0"/>
              <a:t>, Olga </a:t>
            </a:r>
            <a:r>
              <a:rPr lang="en-US" sz="1500" dirty="0" err="1" smtClean="0"/>
              <a:t>Dragoy</a:t>
            </a:r>
            <a:r>
              <a:rPr lang="ru-RU" sz="1500" dirty="0" smtClean="0"/>
              <a:t>. </a:t>
            </a:r>
            <a:r>
              <a:rPr lang="en-US" sz="1500" dirty="0" err="1" smtClean="0"/>
              <a:t>PLoS</a:t>
            </a:r>
            <a:r>
              <a:rPr lang="en-US" sz="1500" dirty="0" smtClean="0"/>
              <a:t> ONE. 17(12):e0276721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712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9526" y="272922"/>
            <a:ext cx="6865874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ПУБЛИКАЦИ</a:t>
            </a:r>
            <a:r>
              <a:rPr lang="ru-RU" dirty="0" smtClean="0"/>
              <a:t>И</a:t>
            </a:r>
            <a:r>
              <a:rPr spc="-10" dirty="0" smtClean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dirty="0"/>
              <a:t>ЖУРНАЛАХ</a:t>
            </a:r>
            <a:r>
              <a:rPr spc="-25" dirty="0"/>
              <a:t> </a:t>
            </a:r>
            <a:r>
              <a:rPr sz="2400" spc="-5" dirty="0"/>
              <a:t>Q1-Q2</a:t>
            </a:r>
            <a:r>
              <a:rPr sz="2400" dirty="0"/>
              <a:t> ПО</a:t>
            </a:r>
            <a:r>
              <a:rPr sz="2400" spc="-10" dirty="0"/>
              <a:t> </a:t>
            </a:r>
            <a:r>
              <a:rPr sz="2400" spc="-5" dirty="0"/>
              <a:t>SCOPUS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679697" y="970280"/>
            <a:ext cx="7974965" cy="5086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985" indent="-286385" algn="r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Comparative</a:t>
            </a:r>
            <a:r>
              <a:rPr sz="1400" b="1" spc="4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analysis</a:t>
            </a:r>
            <a:r>
              <a:rPr sz="1400" b="1" spc="434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of</a:t>
            </a:r>
            <a:r>
              <a:rPr sz="1400" b="1" spc="434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SINC-shaped</a:t>
            </a:r>
            <a:r>
              <a:rPr sz="1400" b="1" spc="4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and</a:t>
            </a:r>
            <a:r>
              <a:rPr sz="1400" b="1" spc="44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SLR</a:t>
            </a:r>
            <a:r>
              <a:rPr sz="1400" b="1" spc="4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pulses</a:t>
            </a:r>
            <a:r>
              <a:rPr sz="1400" b="1" spc="434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performance</a:t>
            </a:r>
            <a:r>
              <a:rPr sz="1400" b="1" spc="44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5CA9"/>
                </a:solidFill>
                <a:latin typeface="Calibri"/>
                <a:cs typeface="Calibri"/>
              </a:rPr>
              <a:t>for</a:t>
            </a:r>
            <a:r>
              <a:rPr sz="1400" b="1" spc="434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contiguous</a:t>
            </a:r>
            <a:r>
              <a:rPr sz="1400" b="1" spc="44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multi-slice</a:t>
            </a:r>
            <a:r>
              <a:rPr sz="1400" b="1" spc="4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5CA9"/>
                </a:solidFill>
                <a:latin typeface="Calibri"/>
                <a:cs typeface="Calibri"/>
              </a:rPr>
              <a:t>fast</a:t>
            </a:r>
            <a:endParaRPr sz="14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</a:pP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spin-echo</a:t>
            </a:r>
            <a:r>
              <a:rPr sz="1400" b="1" spc="204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imaging</a:t>
            </a:r>
            <a:r>
              <a:rPr sz="1400" b="1" spc="2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using</a:t>
            </a:r>
            <a:r>
              <a:rPr sz="1400" b="1" spc="2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metamaterial-based</a:t>
            </a:r>
            <a:r>
              <a:rPr sz="1400" b="1" spc="2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MRI.</a:t>
            </a:r>
            <a:r>
              <a:rPr sz="1400" b="1" spc="2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Brui</a:t>
            </a:r>
            <a:r>
              <a:rPr sz="1400" spc="2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E.A.,</a:t>
            </a:r>
            <a:r>
              <a:rPr sz="1400" spc="2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Rapacchi</a:t>
            </a:r>
            <a:r>
              <a:rPr sz="1400" spc="2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S.,</a:t>
            </a:r>
            <a:r>
              <a:rPr sz="1400" spc="2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Bendahan</a:t>
            </a:r>
            <a:r>
              <a:rPr sz="1400" spc="2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D.,</a:t>
            </a:r>
            <a:r>
              <a:rPr sz="1400" spc="2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Andreychenko</a:t>
            </a:r>
            <a:endParaRPr sz="140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</a:pP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A.E.</a:t>
            </a:r>
            <a:r>
              <a:rPr sz="14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Magnetic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Resonance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Materials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in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Physics,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Biology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and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Medicine.</a:t>
            </a:r>
            <a:r>
              <a:rPr sz="1400" spc="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99720" algn="l"/>
              </a:tabLst>
            </a:pP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Braincase anatomy of </a:t>
            </a:r>
            <a:r>
              <a:rPr sz="1400" b="1" spc="-15" dirty="0">
                <a:solidFill>
                  <a:srgbClr val="005CA9"/>
                </a:solidFill>
                <a:latin typeface="Calibri"/>
                <a:cs typeface="Calibri"/>
              </a:rPr>
              <a:t>extant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Crocodylia, with new insights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into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the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development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and evolution of the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neurocranium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in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crocodylomorphs.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Kuzmin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I.T.,</a:t>
            </a:r>
            <a:r>
              <a:rPr sz="1400" spc="2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Boitsova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E.A.,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Gombolevskiy </a:t>
            </a:r>
            <a:r>
              <a:rPr sz="1400" spc="-25" dirty="0">
                <a:solidFill>
                  <a:srgbClr val="565656"/>
                </a:solidFill>
                <a:latin typeface="Calibri"/>
                <a:cs typeface="Calibri"/>
              </a:rPr>
              <a:t>V.A.,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Mazur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E.V.,</a:t>
            </a:r>
            <a:r>
              <a:rPr sz="1400" spc="2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Morozov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565656"/>
                </a:solidFill>
                <a:latin typeface="Calibri"/>
                <a:cs typeface="Calibri"/>
              </a:rPr>
              <a:t>S.P.,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Sennikov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A.G.,</a:t>
            </a:r>
            <a:r>
              <a:rPr sz="14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Skutschas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75" dirty="0">
                <a:solidFill>
                  <a:srgbClr val="565656"/>
                </a:solidFill>
                <a:latin typeface="Calibri"/>
                <a:cs typeface="Calibri"/>
              </a:rPr>
              <a:t>P.P.,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Sues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H-D.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Journal of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65656"/>
                </a:solidFill>
                <a:latin typeface="Calibri"/>
                <a:cs typeface="Calibri"/>
              </a:rPr>
              <a:t>anatomy.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2021,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00,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Pages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1-56</a:t>
            </a:r>
            <a:endParaRPr sz="1400">
              <a:latin typeface="Calibri"/>
              <a:cs typeface="Calibri"/>
            </a:endParaRPr>
          </a:p>
          <a:p>
            <a:pPr marL="299085" marR="7620" indent="-287020" algn="just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299720" algn="l"/>
              </a:tabLst>
            </a:pP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phantom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study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to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optimize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the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automatic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tube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current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modulation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5CA9"/>
                </a:solidFill>
                <a:latin typeface="Calibri"/>
                <a:cs typeface="Calibri"/>
              </a:rPr>
              <a:t>for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 chest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CT</a:t>
            </a:r>
            <a:r>
              <a:rPr sz="1400" b="1" spc="1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in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COVID-19.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Gombolevskiy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Morozov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S., Chernina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Blokhin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I.,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Vassilieva J. European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Radiology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Experimental. Eur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Radiol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Exp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5,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21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(2021)</a:t>
            </a:r>
            <a:endParaRPr sz="1400">
              <a:latin typeface="Calibri"/>
              <a:cs typeface="Calibri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299720" algn="l"/>
              </a:tabLst>
            </a:pP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Chest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MRI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of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patients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with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COVID-19.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Vasilev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565656"/>
                </a:solidFill>
                <a:latin typeface="Calibri"/>
                <a:cs typeface="Calibri"/>
              </a:rPr>
              <a:t>Y.А.,</a:t>
            </a:r>
            <a:r>
              <a:rPr sz="14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Sergunova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K.A.,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Bazhin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A.,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Masri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A.,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Vasileva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5" dirty="0">
                <a:solidFill>
                  <a:srgbClr val="565656"/>
                </a:solidFill>
                <a:latin typeface="Calibri"/>
                <a:cs typeface="Calibri"/>
              </a:rPr>
              <a:t>Y.,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Semenov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D.S.,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Kudryavtsev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N.,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Panina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O.,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Khoruzhaya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A.,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Zinchenko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80" dirty="0">
                <a:solidFill>
                  <a:srgbClr val="565656"/>
                </a:solidFill>
                <a:latin typeface="Calibri"/>
                <a:cs typeface="Calibri"/>
              </a:rPr>
              <a:t>V.V.,</a:t>
            </a:r>
            <a:r>
              <a:rPr sz="1400" spc="-7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Ahmad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E.S.,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Petraikin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A.V., </a:t>
            </a:r>
            <a:r>
              <a:rPr sz="14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Vladzymyrskyy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A.V.,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Midaev</a:t>
            </a:r>
            <a:r>
              <a:rPr sz="1400" spc="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A.V.,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Morozov </a:t>
            </a:r>
            <a:r>
              <a:rPr sz="1400" spc="-45" dirty="0">
                <a:solidFill>
                  <a:srgbClr val="565656"/>
                </a:solidFill>
                <a:latin typeface="Calibri"/>
                <a:cs typeface="Calibri"/>
              </a:rPr>
              <a:t>S.P.</a:t>
            </a:r>
            <a:r>
              <a:rPr sz="14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Magnetic</a:t>
            </a:r>
            <a:r>
              <a:rPr sz="14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Resonance Imaging.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2021;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79: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Pages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13-19</a:t>
            </a:r>
            <a:endParaRPr sz="14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99720" algn="l"/>
              </a:tabLst>
            </a:pP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Differences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in </a:t>
            </a:r>
            <a:r>
              <a:rPr sz="1400" b="1" spc="-25" dirty="0">
                <a:solidFill>
                  <a:srgbClr val="005CA9"/>
                </a:solidFill>
                <a:latin typeface="Calibri"/>
                <a:cs typeface="Calibri"/>
              </a:rPr>
              <a:t>Temporal</a:t>
            </a:r>
            <a:r>
              <a:rPr sz="1400" b="1" spc="-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5CA9"/>
                </a:solidFill>
                <a:latin typeface="Calibri"/>
                <a:cs typeface="Calibri"/>
              </a:rPr>
              <a:t>Volume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between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Males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and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Females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and the Influence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of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Age and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BMI: A 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Cross-Sectional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CT-Imaging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5CA9"/>
                </a:solidFill>
                <a:latin typeface="Calibri"/>
                <a:cs typeface="Calibri"/>
              </a:rPr>
              <a:t>Study.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Nikolis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A.,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Frank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K.,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Guryanov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R.,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Gombolevskiy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</a:t>
            </a:r>
            <a:r>
              <a:rPr sz="14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Morozov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S.,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Makhmud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K.,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Chernina</a:t>
            </a:r>
            <a:r>
              <a:rPr sz="14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Gotkin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R.H.,</a:t>
            </a:r>
            <a:r>
              <a:rPr sz="14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Green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J.B.,</a:t>
            </a:r>
            <a:r>
              <a:rPr sz="14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Cotofana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S.</a:t>
            </a:r>
            <a:r>
              <a:rPr sz="14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Facial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Plastic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65656"/>
                </a:solidFill>
                <a:latin typeface="Calibri"/>
                <a:cs typeface="Calibri"/>
              </a:rPr>
              <a:t>Surgery.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2021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Mar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99720" algn="l"/>
              </a:tabLst>
            </a:pP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Использование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искусственного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интеллекта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в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здравоохранении: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опыт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валидации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алгоритма </a:t>
            </a:r>
            <a:r>
              <a:rPr sz="1400" b="1" spc="-30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искусственного интеллекта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в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медицинских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организациях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в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условиях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пандемии COVID-19.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Блохин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И.А., Морозов С.П., Чернина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В.Ю.,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Андрейченко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А.Е.,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Шахабов И.В.,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Смышляев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А.В., </a:t>
            </a:r>
            <a:r>
              <a:rPr sz="1400" spc="-20" dirty="0">
                <a:solidFill>
                  <a:srgbClr val="565656"/>
                </a:solidFill>
                <a:latin typeface="Calibri"/>
                <a:cs typeface="Calibri"/>
              </a:rPr>
              <a:t>Гомболевский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В.А.</a:t>
            </a:r>
            <a:r>
              <a:rPr sz="1400" spc="30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Мониторинг</a:t>
            </a:r>
            <a:r>
              <a:rPr sz="1400" spc="30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общественного</a:t>
            </a:r>
            <a:r>
              <a:rPr sz="1400" spc="30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мнения:</a:t>
            </a:r>
            <a:r>
              <a:rPr sz="1400" spc="3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экономические</a:t>
            </a:r>
            <a:r>
              <a:rPr sz="1400" spc="30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400" spc="3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социальные</a:t>
            </a:r>
            <a:r>
              <a:rPr sz="1400" spc="3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перемены.</a:t>
            </a:r>
            <a:r>
              <a:rPr sz="1400" spc="30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2021.</a:t>
            </a:r>
            <a:r>
              <a:rPr sz="1400" spc="30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№</a:t>
            </a:r>
            <a:r>
              <a:rPr sz="1400" spc="3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1.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С. 271-282</a:t>
            </a:r>
            <a:endParaRPr sz="1400">
              <a:latin typeface="Calibri"/>
              <a:cs typeface="Calibri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299720" algn="l"/>
              </a:tabLst>
            </a:pP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Accelerating 3D Medical Image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Segmentation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by Adaptive Small-Scale </a:t>
            </a:r>
            <a:r>
              <a:rPr sz="1400" b="1" spc="-30" dirty="0">
                <a:solidFill>
                  <a:srgbClr val="005CA9"/>
                </a:solidFill>
                <a:latin typeface="Calibri"/>
                <a:cs typeface="Calibri"/>
              </a:rPr>
              <a:t>Target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Localization.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Shirokikh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B.,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Shevtsov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A.,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Dalechina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A.,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Krivov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E.,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Kostjuchenko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Golanov A.,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Gombolevsky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Morozov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S., Belyaev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M.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Journal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of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Imaging.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2021,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7(2),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35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143027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2205989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277901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3556253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" y="433501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1" y="535609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49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9526" y="272922"/>
            <a:ext cx="6484874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ПУБЛИКАЦИ</a:t>
            </a:r>
            <a:r>
              <a:rPr lang="ru-RU" dirty="0" smtClean="0"/>
              <a:t>И</a:t>
            </a:r>
            <a:r>
              <a:rPr spc="-10" dirty="0" smtClean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dirty="0"/>
              <a:t>ЖУРНАЛАХ</a:t>
            </a:r>
            <a:r>
              <a:rPr spc="-25" dirty="0"/>
              <a:t> </a:t>
            </a:r>
            <a:r>
              <a:rPr sz="2400" spc="-5" dirty="0"/>
              <a:t>Q1-Q2</a:t>
            </a:r>
            <a:r>
              <a:rPr sz="2400" dirty="0"/>
              <a:t> ПО</a:t>
            </a:r>
            <a:r>
              <a:rPr sz="2400" spc="-10" dirty="0"/>
              <a:t> </a:t>
            </a:r>
            <a:r>
              <a:rPr sz="2400" spc="-5" dirty="0"/>
              <a:t>SCOPUS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-11937" y="970280"/>
            <a:ext cx="11666855" cy="5727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90340" marR="6350" indent="-28702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990975" algn="l"/>
              </a:tabLst>
            </a:pP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CoRSAI: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A </a:t>
            </a:r>
            <a:r>
              <a:rPr sz="1400" b="1" spc="-15" dirty="0">
                <a:solidFill>
                  <a:srgbClr val="005CA9"/>
                </a:solidFill>
                <a:latin typeface="Calibri"/>
                <a:cs typeface="Calibri"/>
              </a:rPr>
              <a:t>System for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Robust Interpretation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of CT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Scans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of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COVID-19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Patients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Using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Deep Learning.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Avetisian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M.,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Burenko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I.,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Egorov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K.,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Kokh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</a:t>
            </a:r>
            <a:r>
              <a:rPr sz="14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Nesterov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A.,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Nikolaev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A.,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Ponomarchuk</a:t>
            </a:r>
            <a:r>
              <a:rPr sz="1400" spc="29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A.,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Sokolova</a:t>
            </a:r>
            <a:r>
              <a:rPr sz="1400" spc="28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E.,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Tuzhilin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A.,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Umerenkov </a:t>
            </a:r>
            <a:r>
              <a:rPr sz="1400" spc="-25" dirty="0">
                <a:solidFill>
                  <a:srgbClr val="565656"/>
                </a:solidFill>
                <a:latin typeface="Calibri"/>
                <a:cs typeface="Calibri"/>
              </a:rPr>
              <a:t>D.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ACM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Transactions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on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Management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Information Systems.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Volume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12, Issue 4,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September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2021.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Article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No.:</a:t>
            </a:r>
            <a:r>
              <a:rPr sz="14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28,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pp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1–16</a:t>
            </a:r>
            <a:endParaRPr sz="1400" dirty="0">
              <a:latin typeface="Calibri"/>
              <a:cs typeface="Calibri"/>
            </a:endParaRPr>
          </a:p>
          <a:p>
            <a:pPr marL="3990340" marR="5080" indent="-287020" algn="just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3990975" algn="l"/>
              </a:tabLst>
            </a:pP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The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Course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of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the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Angular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Artery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in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the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Midface: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Implications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5CA9"/>
                </a:solidFill>
                <a:latin typeface="Calibri"/>
                <a:cs typeface="Calibri"/>
              </a:rPr>
              <a:t>for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Surgical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and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Minimally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Invasive </a:t>
            </a:r>
            <a:r>
              <a:rPr sz="1400" b="1" spc="-30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Procedures.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Gombolevskiy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Gelezhe </a:t>
            </a:r>
            <a:r>
              <a:rPr sz="1400" spc="-65" dirty="0">
                <a:solidFill>
                  <a:srgbClr val="565656"/>
                </a:solidFill>
                <a:latin typeface="Calibri"/>
                <a:cs typeface="Calibri"/>
              </a:rPr>
              <a:t>P.,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Morozov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S., Melnikov </a:t>
            </a:r>
            <a:r>
              <a:rPr sz="1400" spc="-60" dirty="0">
                <a:solidFill>
                  <a:srgbClr val="565656"/>
                </a:solidFill>
                <a:latin typeface="Calibri"/>
                <a:cs typeface="Calibri"/>
              </a:rPr>
              <a:t>D.V.,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Vorontsov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A.,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Kulberg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N.,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Frank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K.,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Gotkin R.H.,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Lachman N.,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Cotofana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S. Aesthetic Surgery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Journal.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Volume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41, Issue 7, July 2021,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Pages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805–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813</a:t>
            </a:r>
            <a:endParaRPr sz="1400" dirty="0">
              <a:latin typeface="Calibri"/>
              <a:cs typeface="Calibri"/>
            </a:endParaRPr>
          </a:p>
          <a:p>
            <a:pPr marL="3990340" marR="6350" indent="-287020" algn="just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3990975" algn="l"/>
              </a:tabLst>
            </a:pP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Three-Dimensional Description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of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the Angular Artery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in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the Nasolabial Fold.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Gelezhe </a:t>
            </a:r>
            <a:r>
              <a:rPr sz="1400" spc="-65" dirty="0">
                <a:solidFill>
                  <a:srgbClr val="565656"/>
                </a:solidFill>
                <a:latin typeface="Calibri"/>
                <a:cs typeface="Calibri"/>
              </a:rPr>
              <a:t>P.,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Gombolevskiy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 </a:t>
            </a:r>
            <a:r>
              <a:rPr sz="14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Morozov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Melnikov </a:t>
            </a:r>
            <a:r>
              <a:rPr sz="1400" spc="-60" dirty="0">
                <a:solidFill>
                  <a:srgbClr val="565656"/>
                </a:solidFill>
                <a:latin typeface="Calibri"/>
                <a:cs typeface="Calibri"/>
              </a:rPr>
              <a:t>D.V.,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Korb </a:t>
            </a:r>
            <a:r>
              <a:rPr sz="1400" spc="-25" dirty="0">
                <a:solidFill>
                  <a:srgbClr val="565656"/>
                </a:solidFill>
                <a:latin typeface="Calibri"/>
                <a:cs typeface="Calibri"/>
              </a:rPr>
              <a:t>T.A.,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Aleshina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O.O.,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Frank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K., Gotkin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R.H.,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Green J.B.,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Cotofana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S. Aesthetic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Surgery Journal.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Volume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41,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Issue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6,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June 2021,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Pages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697–704</a:t>
            </a:r>
            <a:endParaRPr sz="1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  <a:tabLst>
                <a:tab pos="3654425" algn="l"/>
              </a:tabLst>
            </a:pPr>
            <a:r>
              <a:rPr sz="1400" u="heavy" dirty="0">
                <a:solidFill>
                  <a:srgbClr val="005CA9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400" spc="40" dirty="0">
                <a:solidFill>
                  <a:srgbClr val="005CA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5CA9"/>
                </a:solidFill>
                <a:latin typeface="Arial MT"/>
                <a:cs typeface="Arial MT"/>
              </a:rPr>
              <a:t>•   </a:t>
            </a:r>
            <a:r>
              <a:rPr sz="1400" spc="215" dirty="0">
                <a:solidFill>
                  <a:srgbClr val="005CA9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CT-based</a:t>
            </a:r>
            <a:r>
              <a:rPr sz="1400" b="1" spc="66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COVID-19</a:t>
            </a:r>
            <a:r>
              <a:rPr sz="1400" b="1" spc="65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triage:</a:t>
            </a:r>
            <a:r>
              <a:rPr sz="1400" b="1" spc="65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Deep</a:t>
            </a:r>
            <a:r>
              <a:rPr sz="1400" b="1" spc="66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multitask</a:t>
            </a:r>
            <a:r>
              <a:rPr sz="1400" b="1" spc="67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learning  </a:t>
            </a:r>
            <a:r>
              <a:rPr sz="1400" b="1" spc="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improves</a:t>
            </a:r>
            <a:r>
              <a:rPr sz="1400" b="1" spc="66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joint</a:t>
            </a:r>
            <a:r>
              <a:rPr sz="1400" b="1" spc="67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identification</a:t>
            </a:r>
            <a:r>
              <a:rPr sz="1400" b="1" spc="67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and</a:t>
            </a:r>
            <a:r>
              <a:rPr sz="1400" b="1" spc="66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severity</a:t>
            </a:r>
            <a:endParaRPr sz="1400" dirty="0">
              <a:latin typeface="Calibri"/>
              <a:cs typeface="Calibri"/>
            </a:endParaRPr>
          </a:p>
          <a:p>
            <a:pPr marL="3990340" marR="6350" algn="just">
              <a:lnSpc>
                <a:spcPct val="100000"/>
              </a:lnSpc>
            </a:pP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quantification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.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Goncharov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M., Pisov M.,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Shevtsov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A.,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Shirokikh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B.,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Kurmukov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A.,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Blokhin I.,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Chernina </a:t>
            </a:r>
            <a:r>
              <a:rPr sz="1400" spc="-45" dirty="0">
                <a:solidFill>
                  <a:srgbClr val="565656"/>
                </a:solidFill>
                <a:latin typeface="Calibri"/>
                <a:cs typeface="Calibri"/>
              </a:rPr>
              <a:t>V., </a:t>
            </a:r>
            <a:r>
              <a:rPr sz="14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Solovev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A.,</a:t>
            </a:r>
            <a:r>
              <a:rPr sz="14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Gombolevskiy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Morozov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S.,</a:t>
            </a:r>
            <a:r>
              <a:rPr sz="14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Belyaev</a:t>
            </a:r>
            <a:r>
              <a:rPr sz="14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M. Medical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Image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Analysis.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Volume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71,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2021,</a:t>
            </a:r>
            <a:r>
              <a:rPr sz="1400" spc="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102054</a:t>
            </a:r>
            <a:endParaRPr sz="1400" dirty="0">
              <a:latin typeface="Calibri"/>
              <a:cs typeface="Calibri"/>
            </a:endParaRPr>
          </a:p>
          <a:p>
            <a:pPr marL="3990340" marR="5715" indent="-287020" algn="just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3990975" algn="l"/>
              </a:tabLst>
            </a:pP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A Simplified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Cluster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Model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and a </a:t>
            </a:r>
            <a:r>
              <a:rPr sz="1400" b="1" spc="-30" dirty="0">
                <a:solidFill>
                  <a:srgbClr val="005CA9"/>
                </a:solidFill>
                <a:latin typeface="Calibri"/>
                <a:cs typeface="Calibri"/>
              </a:rPr>
              <a:t>Tool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Adapted </a:t>
            </a:r>
            <a:r>
              <a:rPr sz="1400" b="1" spc="-15" dirty="0">
                <a:solidFill>
                  <a:srgbClr val="005CA9"/>
                </a:solidFill>
                <a:latin typeface="Calibri"/>
                <a:cs typeface="Calibri"/>
              </a:rPr>
              <a:t>for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Collaborative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Labeling of Lung Cancer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CT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Scans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.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Morozov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S., Gombolevskiy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Elizarov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A.,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Gusev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M.,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Novik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Prokudaylo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S.,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Bardin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A.,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Popov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E.,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Ledikhova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N., Chernina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Blokhin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I.,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Nikolaev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A.,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Reshetnikov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R.,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Vladzymyrskyy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A.,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Kulberg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N. Computer Methods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and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Programs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Biomedicine.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Volume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206,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July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2021,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106111</a:t>
            </a:r>
            <a:endParaRPr sz="1400" dirty="0">
              <a:latin typeface="Calibri"/>
              <a:cs typeface="Calibri"/>
            </a:endParaRPr>
          </a:p>
          <a:p>
            <a:pPr marL="3990340" marR="5080" indent="-287020" algn="just">
              <a:lnSpc>
                <a:spcPct val="100000"/>
              </a:lnSpc>
              <a:spcBef>
                <a:spcPts val="209"/>
              </a:spcBef>
              <a:buFont typeface="Arial MT"/>
              <a:buChar char="•"/>
              <a:tabLst>
                <a:tab pos="3990975" algn="l"/>
              </a:tabLst>
            </a:pP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An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international survey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on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AI in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radiology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in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1,041 radiologists and radiology residents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part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1: </a:t>
            </a:r>
            <a:r>
              <a:rPr sz="1400" b="1" spc="-15" dirty="0">
                <a:solidFill>
                  <a:srgbClr val="005CA9"/>
                </a:solidFill>
                <a:latin typeface="Calibri"/>
                <a:cs typeface="Calibri"/>
              </a:rPr>
              <a:t>fear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of 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replacement,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knowledge,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and attitude.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Huisman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M.,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Ranschaert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E.,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Parker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W.,</a:t>
            </a:r>
            <a:r>
              <a:rPr sz="1400" spc="2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Mastrodicasa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D.,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Koci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M.,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de</a:t>
            </a:r>
            <a:r>
              <a:rPr sz="1400" spc="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Santos</a:t>
            </a:r>
            <a:r>
              <a:rPr sz="1400" spc="9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565656"/>
                </a:solidFill>
                <a:latin typeface="Calibri"/>
                <a:cs typeface="Calibri"/>
              </a:rPr>
              <a:t>D.P.,</a:t>
            </a:r>
            <a:r>
              <a:rPr sz="1400" spc="7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Coppola</a:t>
            </a:r>
            <a:r>
              <a:rPr sz="1400" spc="9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F.,</a:t>
            </a:r>
            <a:r>
              <a:rPr sz="1400" spc="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65656"/>
                </a:solidFill>
                <a:latin typeface="Calibri"/>
                <a:cs typeface="Calibri"/>
              </a:rPr>
              <a:t>Morozov</a:t>
            </a:r>
            <a:r>
              <a:rPr sz="1400" spc="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S.,</a:t>
            </a:r>
            <a:r>
              <a:rPr sz="1400" spc="7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Zins</a:t>
            </a:r>
            <a:r>
              <a:rPr sz="1400" spc="9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M.,</a:t>
            </a:r>
            <a:r>
              <a:rPr sz="1400" spc="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Bohyn</a:t>
            </a:r>
            <a:r>
              <a:rPr sz="1400" spc="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C.,</a:t>
            </a:r>
            <a:r>
              <a:rPr sz="1400" spc="7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Koç</a:t>
            </a:r>
            <a:r>
              <a:rPr sz="1400" spc="7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U.,</a:t>
            </a:r>
            <a:r>
              <a:rPr sz="1400" spc="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65656"/>
                </a:solidFill>
                <a:latin typeface="Calibri"/>
                <a:cs typeface="Calibri"/>
              </a:rPr>
              <a:t>Wu</a:t>
            </a:r>
            <a:r>
              <a:rPr sz="1400" spc="8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J.,</a:t>
            </a:r>
            <a:r>
              <a:rPr sz="1400" spc="7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Veean</a:t>
            </a:r>
            <a:r>
              <a:rPr sz="1400" spc="8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S.,</a:t>
            </a:r>
            <a:r>
              <a:rPr sz="1400" spc="7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Fleischmann</a:t>
            </a:r>
            <a:r>
              <a:rPr sz="1400" spc="7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D.,</a:t>
            </a:r>
            <a:r>
              <a:rPr sz="1400" spc="8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Leiner </a:t>
            </a:r>
            <a:r>
              <a:rPr sz="1400" spc="-30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T.,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Willemink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M.J.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European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Radiology.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2021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Mar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20</a:t>
            </a:r>
            <a:endParaRPr sz="1400" dirty="0">
              <a:latin typeface="Calibri"/>
              <a:cs typeface="Calibri"/>
            </a:endParaRPr>
          </a:p>
          <a:p>
            <a:pPr marL="3990340" marR="5080" indent="-287020" algn="just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3990975" algn="l"/>
              </a:tabLst>
            </a:pP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An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international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survey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on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AI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in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radiology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in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1041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radiologists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and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radiology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residents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part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2: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expectations,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hurdles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to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implementation,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and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education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.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Huisman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M.,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Ranschaert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E.,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Parker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W., </a:t>
            </a:r>
            <a:r>
              <a:rPr sz="14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Mastrodicasa</a:t>
            </a:r>
            <a:r>
              <a:rPr sz="1400" spc="9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D.,</a:t>
            </a:r>
            <a:r>
              <a:rPr sz="1400" spc="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Koci</a:t>
            </a:r>
            <a:r>
              <a:rPr sz="1400" spc="8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M.,</a:t>
            </a:r>
            <a:r>
              <a:rPr sz="1400" spc="8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de</a:t>
            </a:r>
            <a:r>
              <a:rPr sz="1400" spc="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Santos</a:t>
            </a:r>
            <a:r>
              <a:rPr sz="1400" spc="9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565656"/>
                </a:solidFill>
                <a:latin typeface="Calibri"/>
                <a:cs typeface="Calibri"/>
              </a:rPr>
              <a:t>D.P.,</a:t>
            </a:r>
            <a:r>
              <a:rPr sz="1400" spc="8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Coppola</a:t>
            </a:r>
            <a:r>
              <a:rPr sz="1400" spc="8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565656"/>
                </a:solidFill>
                <a:latin typeface="Calibri"/>
                <a:cs typeface="Calibri"/>
              </a:rPr>
              <a:t>F.,</a:t>
            </a:r>
            <a:r>
              <a:rPr sz="1400" spc="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Morozov</a:t>
            </a:r>
            <a:r>
              <a:rPr sz="1400" spc="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S.,</a:t>
            </a:r>
            <a:r>
              <a:rPr sz="1400" spc="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Zins</a:t>
            </a:r>
            <a:r>
              <a:rPr sz="1400" spc="9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M.,</a:t>
            </a:r>
            <a:r>
              <a:rPr sz="1400" spc="8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Bohyn</a:t>
            </a:r>
            <a:r>
              <a:rPr sz="1400" spc="7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C.,</a:t>
            </a:r>
            <a:r>
              <a:rPr sz="1400" spc="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Koç</a:t>
            </a:r>
            <a:r>
              <a:rPr sz="1400" spc="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U.,</a:t>
            </a:r>
            <a:r>
              <a:rPr sz="1400" spc="8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65656"/>
                </a:solidFill>
                <a:latin typeface="Calibri"/>
                <a:cs typeface="Calibri"/>
              </a:rPr>
              <a:t>Wu</a:t>
            </a:r>
            <a:r>
              <a:rPr sz="1400" spc="7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J.,</a:t>
            </a:r>
            <a:r>
              <a:rPr sz="1400" spc="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Veean </a:t>
            </a:r>
            <a:r>
              <a:rPr sz="1400" spc="-30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S.,</a:t>
            </a:r>
            <a:r>
              <a:rPr sz="14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Fleischmann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D.,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Leiner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T.,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Willemink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M.J.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European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Radiology.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2021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May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11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143027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2205989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277901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433501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" y="535609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9526" y="272922"/>
            <a:ext cx="6561074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ПУБЛИКАЦИ</a:t>
            </a:r>
            <a:r>
              <a:rPr lang="ru-RU" dirty="0" smtClean="0"/>
              <a:t>И</a:t>
            </a:r>
            <a:r>
              <a:rPr spc="-10" dirty="0" smtClean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dirty="0"/>
              <a:t>ЖУРНАЛАХ</a:t>
            </a:r>
            <a:r>
              <a:rPr spc="-25" dirty="0"/>
              <a:t> </a:t>
            </a:r>
            <a:r>
              <a:rPr sz="2400" spc="-5" dirty="0"/>
              <a:t>Q1-Q2</a:t>
            </a:r>
            <a:r>
              <a:rPr sz="2400" dirty="0"/>
              <a:t> ПО</a:t>
            </a:r>
            <a:r>
              <a:rPr sz="2400" spc="-10" dirty="0"/>
              <a:t> </a:t>
            </a:r>
            <a:r>
              <a:rPr sz="2400" spc="-5" dirty="0"/>
              <a:t>SCOPUS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-37338" y="1048893"/>
            <a:ext cx="11802745" cy="4563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15740" marR="252729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015740" algn="l"/>
                <a:tab pos="4016375" algn="l"/>
              </a:tabLst>
            </a:pP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Metamaterial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inspired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wireless coil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for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clinical breast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imaging.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Puchnin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Solomakha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G.,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Nikulin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A.,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Magill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A.W.,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Andreychenko</a:t>
            </a:r>
            <a:r>
              <a:rPr sz="1400" spc="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A.,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Shchelokova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A.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Journal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of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Magnetic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Resonance.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2020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Nov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21;322:106877.</a:t>
            </a:r>
            <a:endParaRPr sz="1400">
              <a:latin typeface="Calibri"/>
              <a:cs typeface="Calibri"/>
            </a:endParaRPr>
          </a:p>
          <a:p>
            <a:pPr marL="4015740" marR="190500" indent="-2870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015740" algn="l"/>
                <a:tab pos="4016375" algn="l"/>
              </a:tabLst>
            </a:pP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Quantitative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parameters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of MRI and </a:t>
            </a:r>
            <a:r>
              <a:rPr sz="1350" b="1" spc="7" baseline="24691" dirty="0">
                <a:solidFill>
                  <a:srgbClr val="005CA9"/>
                </a:solidFill>
                <a:latin typeface="Calibri"/>
                <a:cs typeface="Calibri"/>
              </a:rPr>
              <a:t>18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F-FDG </a:t>
            </a:r>
            <a:r>
              <a:rPr sz="1400" b="1" spc="-15" dirty="0">
                <a:solidFill>
                  <a:srgbClr val="005CA9"/>
                </a:solidFill>
                <a:latin typeface="Calibri"/>
                <a:cs typeface="Calibri"/>
              </a:rPr>
              <a:t>PET/CT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in the prediction of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breast cancer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prognosis and 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molecular</a:t>
            </a:r>
            <a:r>
              <a:rPr sz="1400" b="1" spc="-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type: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an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original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5CA9"/>
                </a:solidFill>
                <a:latin typeface="Calibri"/>
                <a:cs typeface="Calibri"/>
              </a:rPr>
              <a:t>study.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Gelezhe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565656"/>
                </a:solidFill>
                <a:latin typeface="Calibri"/>
                <a:cs typeface="Calibri"/>
              </a:rPr>
              <a:t>P.B.,</a:t>
            </a:r>
            <a:r>
              <a:rPr sz="14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Blokhin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I.A.,</a:t>
            </a:r>
            <a:r>
              <a:rPr sz="14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Marapov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D.I.,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Morozov </a:t>
            </a:r>
            <a:r>
              <a:rPr sz="1400" spc="-45" dirty="0">
                <a:solidFill>
                  <a:srgbClr val="565656"/>
                </a:solidFill>
                <a:latin typeface="Calibri"/>
                <a:cs typeface="Calibri"/>
              </a:rPr>
              <a:t>S.P.</a:t>
            </a:r>
            <a:r>
              <a:rPr sz="14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American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Journal </a:t>
            </a:r>
            <a:r>
              <a:rPr sz="1400" spc="-3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of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Nuclear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Medicine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and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Molecular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Imaging. 2020;10(6):</a:t>
            </a:r>
            <a:r>
              <a:rPr sz="1400" spc="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279-292.</a:t>
            </a:r>
            <a:endParaRPr sz="1400">
              <a:latin typeface="Calibri"/>
              <a:cs typeface="Calibri"/>
            </a:endParaRPr>
          </a:p>
          <a:p>
            <a:pPr marL="4015740" marR="401955" indent="-287020" algn="just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4016375" algn="l"/>
              </a:tabLst>
            </a:pP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Re: Controversy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in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coronaViral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Imaging and Diagnostics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(COVID)</a:t>
            </a:r>
            <a:r>
              <a:rPr sz="1400" spc="-10" dirty="0">
                <a:solidFill>
                  <a:srgbClr val="005CA9"/>
                </a:solidFill>
                <a:latin typeface="Calibri"/>
                <a:cs typeface="Calibri"/>
              </a:rPr>
              <a:t>.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Morozov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S.,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Ledikhova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N.,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Panina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E., </a:t>
            </a:r>
            <a:r>
              <a:rPr sz="1400" spc="-30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Polishchuk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N.,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Shulkin I., Baryshov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Mokienko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O., Reshetnikov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R.,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Gombolevskiy </a:t>
            </a:r>
            <a:r>
              <a:rPr sz="1400" spc="-75" dirty="0">
                <a:solidFill>
                  <a:srgbClr val="565656"/>
                </a:solidFill>
                <a:latin typeface="Calibri"/>
                <a:cs typeface="Calibri"/>
              </a:rPr>
              <a:t>V.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Clinical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Radiology.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2020.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Aug.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22.</a:t>
            </a:r>
            <a:endParaRPr sz="1400">
              <a:latin typeface="Calibri"/>
              <a:cs typeface="Calibri"/>
            </a:endParaRPr>
          </a:p>
          <a:p>
            <a:pPr marL="4015740" marR="484505" indent="-28702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4015740" algn="l"/>
                <a:tab pos="4016375" algn="l"/>
              </a:tabLst>
            </a:pP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The Course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of the Angular Artery in the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Midface: Implications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for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Surgical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and Minimally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Invasive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 Procedures.</a:t>
            </a:r>
            <a:r>
              <a:rPr sz="1400" b="1" spc="-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Gombolevskiy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</a:t>
            </a:r>
            <a:r>
              <a:rPr sz="1400" spc="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Gelezhe</a:t>
            </a:r>
            <a:r>
              <a:rPr sz="1400" spc="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65" dirty="0">
                <a:solidFill>
                  <a:srgbClr val="565656"/>
                </a:solidFill>
                <a:latin typeface="Calibri"/>
                <a:cs typeface="Calibri"/>
              </a:rPr>
              <a:t>P.,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Morozov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S.,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Melnikov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D.,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Vorontsov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A.,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Kulberg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N.,</a:t>
            </a:r>
            <a:r>
              <a:rPr sz="14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Frank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K., </a:t>
            </a:r>
            <a:r>
              <a:rPr sz="1400" spc="-3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Gotkin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R.,</a:t>
            </a:r>
            <a:r>
              <a:rPr sz="14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Lachman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N.,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Cotofana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S.</a:t>
            </a:r>
            <a:r>
              <a:rPr sz="14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Aesthetic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Surgery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Journal.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27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June.</a:t>
            </a:r>
            <a:endParaRPr sz="1400">
              <a:latin typeface="Calibri"/>
              <a:cs typeface="Calibri"/>
            </a:endParaRPr>
          </a:p>
          <a:p>
            <a:pPr marL="4015740" marR="119380" indent="-2870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015740" algn="l"/>
                <a:tab pos="4016375" algn="l"/>
              </a:tabLst>
            </a:pP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Three-Dimensional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Description of the Angular Artery in the Nasolabial 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Fold.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Gelezhe </a:t>
            </a:r>
            <a:r>
              <a:rPr sz="1400" spc="-65" dirty="0">
                <a:solidFill>
                  <a:srgbClr val="565656"/>
                </a:solidFill>
                <a:latin typeface="Calibri"/>
                <a:cs typeface="Calibri"/>
              </a:rPr>
              <a:t>P.,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Gombolevskiy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 </a:t>
            </a:r>
            <a:r>
              <a:rPr sz="1400" spc="-30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Morozov</a:t>
            </a:r>
            <a:r>
              <a:rPr sz="14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S.,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Melnikov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D.,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Korb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T.,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Aleshina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O.,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Frank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K.,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Gotkin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R.,</a:t>
            </a:r>
            <a:r>
              <a:rPr sz="14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Green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J.,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Cotofana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S.</a:t>
            </a:r>
            <a:r>
              <a:rPr sz="14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Aesthetic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Surgery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Journal.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2020.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06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June.</a:t>
            </a:r>
            <a:endParaRPr sz="1400">
              <a:latin typeface="Calibri"/>
              <a:cs typeface="Calibri"/>
            </a:endParaRPr>
          </a:p>
          <a:p>
            <a:pPr marL="4015740" marR="222250" indent="-2870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015740" algn="l"/>
                <a:tab pos="4016375" algn="l"/>
              </a:tabLst>
            </a:pP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ESR/ERS </a:t>
            </a:r>
            <a:r>
              <a:rPr sz="1400" b="1" spc="-10" dirty="0">
                <a:solidFill>
                  <a:srgbClr val="005CA9"/>
                </a:solidFill>
                <a:latin typeface="Calibri"/>
                <a:cs typeface="Calibri"/>
              </a:rPr>
              <a:t>statement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paper on lung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cancer screening.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Kauczor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H.-U., Baird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A.-M.,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Blum </a:t>
            </a:r>
            <a:r>
              <a:rPr sz="1400" spc="-35" dirty="0">
                <a:solidFill>
                  <a:srgbClr val="565656"/>
                </a:solidFill>
                <a:latin typeface="Calibri"/>
                <a:cs typeface="Calibri"/>
              </a:rPr>
              <a:t>T.G.,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Bonomo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L.,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Bostantzoglou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C.,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Burghuber</a:t>
            </a:r>
            <a:r>
              <a:rPr sz="1400" spc="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O.,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Čepická</a:t>
            </a:r>
            <a:r>
              <a:rPr sz="1400" spc="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B.,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Comanescu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A.,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Couraud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S.,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Devaraj</a:t>
            </a:r>
            <a:r>
              <a:rPr sz="1400" spc="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A.,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Jespersen</a:t>
            </a:r>
            <a:r>
              <a:rPr sz="1400" spc="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V.,</a:t>
            </a:r>
            <a:r>
              <a:rPr sz="14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Morozov</a:t>
            </a:r>
            <a:endParaRPr sz="1400">
              <a:latin typeface="Calibri"/>
              <a:cs typeface="Calibri"/>
            </a:endParaRPr>
          </a:p>
          <a:p>
            <a:pPr marL="4015740">
              <a:lnSpc>
                <a:spcPct val="100000"/>
              </a:lnSpc>
            </a:pP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S.</a:t>
            </a:r>
            <a:r>
              <a:rPr sz="14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European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Radiology.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2020,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565656"/>
                </a:solidFill>
                <a:latin typeface="Calibri"/>
                <a:cs typeface="Calibri"/>
              </a:rPr>
              <a:t>Т.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203,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№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1,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pp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1–18.</a:t>
            </a:r>
            <a:endParaRPr sz="1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805"/>
              </a:spcBef>
              <a:tabLst>
                <a:tab pos="3679825" algn="l"/>
                <a:tab pos="4015740" algn="l"/>
              </a:tabLst>
            </a:pPr>
            <a:r>
              <a:rPr sz="1400" u="heavy" dirty="0">
                <a:solidFill>
                  <a:srgbClr val="005CA9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400" spc="40" dirty="0">
                <a:solidFill>
                  <a:srgbClr val="005CA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5CA9"/>
                </a:solidFill>
                <a:latin typeface="Arial MT"/>
                <a:cs typeface="Arial MT"/>
              </a:rPr>
              <a:t>•	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Diffusion</a:t>
            </a:r>
            <a:r>
              <a:rPr sz="1400" b="1" spc="-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processes</a:t>
            </a:r>
            <a:r>
              <a:rPr sz="1400" b="1" spc="-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modeling</a:t>
            </a:r>
            <a:r>
              <a:rPr sz="1400" b="1" spc="-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in</a:t>
            </a:r>
            <a:r>
              <a:rPr sz="14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5CA9"/>
                </a:solidFill>
                <a:latin typeface="Calibri"/>
                <a:cs typeface="Calibri"/>
              </a:rPr>
              <a:t>magnetic</a:t>
            </a:r>
            <a:r>
              <a:rPr sz="1400" b="1" spc="-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resonance</a:t>
            </a:r>
            <a:r>
              <a:rPr sz="1400" b="1" spc="-4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5CA9"/>
                </a:solidFill>
                <a:latin typeface="Calibri"/>
                <a:cs typeface="Calibri"/>
              </a:rPr>
              <a:t>imaging.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Morozov</a:t>
            </a:r>
            <a:r>
              <a:rPr sz="14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S.,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Sergunova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K.,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Petraikin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A.,</a:t>
            </a:r>
            <a:endParaRPr sz="1400">
              <a:latin typeface="Calibri"/>
              <a:cs typeface="Calibri"/>
            </a:endParaRPr>
          </a:p>
          <a:p>
            <a:pPr marL="4015740">
              <a:lnSpc>
                <a:spcPct val="100000"/>
              </a:lnSpc>
            </a:pP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Akhmad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E.,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Semenov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65656"/>
                </a:solidFill>
                <a:latin typeface="Calibri"/>
                <a:cs typeface="Calibri"/>
              </a:rPr>
              <a:t>D.,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Blokhin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I.,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Vladzymyrskyy</a:t>
            </a:r>
            <a:r>
              <a:rPr sz="1400" spc="5" dirty="0">
                <a:solidFill>
                  <a:srgbClr val="565656"/>
                </a:solidFill>
                <a:latin typeface="Calibri"/>
                <a:cs typeface="Calibri"/>
              </a:rPr>
              <a:t> A..</a:t>
            </a:r>
            <a:r>
              <a:rPr sz="14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Insights</a:t>
            </a:r>
            <a:r>
              <a:rPr sz="14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into</a:t>
            </a:r>
            <a:r>
              <a:rPr sz="14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Imaging.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4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11.</a:t>
            </a:r>
            <a:r>
              <a:rPr sz="14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Calibri"/>
                <a:cs typeface="Calibri"/>
              </a:rPr>
              <a:t>60.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143027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2205989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277901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3556253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" y="433501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C97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2229</Words>
  <Application>Microsoft Office PowerPoint</Application>
  <PresentationFormat>Широкоэкранный</PresentationFormat>
  <Paragraphs>51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MT</vt:lpstr>
      <vt:lpstr>Calibri</vt:lpstr>
      <vt:lpstr>Times New Roman</vt:lpstr>
      <vt:lpstr>Office Theme</vt:lpstr>
      <vt:lpstr>Презентация PowerPoint</vt:lpstr>
      <vt:lpstr>ПУБЛИКАЦИИ В ЖУРНАЛАХ Q1-Q2 ПО SCOPUS</vt:lpstr>
      <vt:lpstr>ПУБЛИКАЦИИ В ЖУРНАЛАХ Q1-Q2 ПО SCOPUS</vt:lpstr>
      <vt:lpstr>ПУБЛИКАЦИИ В ЖУРНАЛАХ Q1-Q2 ПО SCOPUS</vt:lpstr>
      <vt:lpstr>ПУБЛИКАЦИИ В ЖУРНАЛАХ Q1-Q2 ПО SCOPUS</vt:lpstr>
      <vt:lpstr>ПУБЛИКАЦИИ В ЖУРНАЛАХ Q1-Q2 ПО SCOPUS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Цыплакова</dc:creator>
  <cp:lastModifiedBy>Баскакова Александра Вячеславовна</cp:lastModifiedBy>
  <cp:revision>7</cp:revision>
  <dcterms:created xsi:type="dcterms:W3CDTF">2023-11-01T12:05:31Z</dcterms:created>
  <dcterms:modified xsi:type="dcterms:W3CDTF">2023-11-01T12:49:38Z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2023-11-01T00:00:00Z</vt:filetime>
  </property>
</Properties>
</file>