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0" y="17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CA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56565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97056" y="260604"/>
            <a:ext cx="429545" cy="429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86643" y="260603"/>
            <a:ext cx="393192" cy="429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875263" y="175260"/>
            <a:ext cx="640079" cy="594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110216" y="122681"/>
            <a:ext cx="26034" cy="648335"/>
          </a:xfrm>
          <a:custGeom>
            <a:avLst/>
            <a:gdLst/>
            <a:ahLst/>
            <a:cxnLst/>
            <a:rect l="l" t="t" r="r" b="b"/>
            <a:pathLst>
              <a:path w="26034" h="648335">
                <a:moveTo>
                  <a:pt x="25908" y="0"/>
                </a:moveTo>
                <a:lnTo>
                  <a:pt x="0" y="0"/>
                </a:lnTo>
                <a:lnTo>
                  <a:pt x="0" y="647954"/>
                </a:lnTo>
                <a:lnTo>
                  <a:pt x="25908" y="647954"/>
                </a:lnTo>
                <a:lnTo>
                  <a:pt x="25908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813803"/>
            <a:ext cx="12190475" cy="44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853439"/>
            <a:ext cx="1795271" cy="45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891538"/>
            <a:ext cx="5029199" cy="59664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772" y="185674"/>
            <a:ext cx="1076045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56565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9496" y="1149172"/>
            <a:ext cx="11113007" cy="4385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005CA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5200" y="2971800"/>
            <a:ext cx="6857999" cy="32239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Clinical application of radiological AI for pulmonary nodule evaluation: Replicability and susceptibility to the population shift caused by the COVID-19 pandemic.</a:t>
            </a:r>
            <a:br>
              <a:rPr lang="en-US" sz="1500" dirty="0" smtClean="0"/>
            </a:br>
            <a:r>
              <a:rPr lang="en-US" sz="1500" b="0" dirty="0" err="1" smtClean="0">
                <a:solidFill>
                  <a:schemeClr val="tx1"/>
                </a:solidFill>
              </a:rPr>
              <a:t>Vasilev</a:t>
            </a:r>
            <a:r>
              <a:rPr lang="ru-RU" sz="1500" b="0" dirty="0" smtClean="0">
                <a:solidFill>
                  <a:schemeClr val="tx1"/>
                </a:solidFill>
              </a:rPr>
              <a:t> </a:t>
            </a:r>
            <a:r>
              <a:rPr lang="en-US" sz="1500" b="0" dirty="0" smtClean="0">
                <a:solidFill>
                  <a:schemeClr val="tx1"/>
                </a:solidFill>
              </a:rPr>
              <a:t>Y., </a:t>
            </a:r>
            <a:r>
              <a:rPr lang="en-US" sz="1500" b="0" dirty="0" err="1" smtClean="0">
                <a:solidFill>
                  <a:schemeClr val="tx1"/>
                </a:solidFill>
              </a:rPr>
              <a:t>Vladzymyrskyy</a:t>
            </a:r>
            <a:r>
              <a:rPr lang="en-US" sz="1500" b="0" dirty="0" smtClean="0">
                <a:solidFill>
                  <a:schemeClr val="tx1"/>
                </a:solidFill>
              </a:rPr>
              <a:t> A., </a:t>
            </a:r>
            <a:r>
              <a:rPr lang="en-US" sz="1500" b="0" dirty="0" err="1" smtClean="0">
                <a:solidFill>
                  <a:schemeClr val="tx1"/>
                </a:solidFill>
              </a:rPr>
              <a:t>Arzamasov</a:t>
            </a:r>
            <a:r>
              <a:rPr lang="en-US" sz="1500" b="0" dirty="0" smtClean="0">
                <a:solidFill>
                  <a:schemeClr val="tx1"/>
                </a:solidFill>
              </a:rPr>
              <a:t> K., </a:t>
            </a:r>
            <a:r>
              <a:rPr lang="en-US" sz="1500" b="0" dirty="0" err="1" smtClean="0">
                <a:solidFill>
                  <a:schemeClr val="tx1"/>
                </a:solidFill>
              </a:rPr>
              <a:t>Omelyanskaya</a:t>
            </a:r>
            <a:r>
              <a:rPr lang="en-US" sz="1500" b="0" dirty="0" smtClean="0">
                <a:solidFill>
                  <a:schemeClr val="tx1"/>
                </a:solidFill>
              </a:rPr>
              <a:t> O., </a:t>
            </a:r>
            <a:r>
              <a:rPr lang="en-US" sz="1500" b="0" dirty="0" err="1" smtClean="0">
                <a:solidFill>
                  <a:schemeClr val="tx1"/>
                </a:solidFill>
              </a:rPr>
              <a:t>Shulkin</a:t>
            </a:r>
            <a:r>
              <a:rPr lang="en-US" sz="1500" b="0" dirty="0" smtClean="0">
                <a:solidFill>
                  <a:schemeClr val="tx1"/>
                </a:solidFill>
              </a:rPr>
              <a:t> I., et al. International Journal of Medical Informatics Volume 178, 2023, 105190, https://doi.org/10.1016/j.ijmedinf.2023.105190.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/>
              <a:t>Опыт применения мобильного компьютерного томографа в резервном госпитале для лечения пациентов с новой коронавирусной инфекцией </a:t>
            </a:r>
            <a:r>
              <a:rPr lang="en-US" sz="1500" dirty="0" smtClean="0"/>
              <a:t>COVID-19.</a:t>
            </a:r>
            <a:br>
              <a:rPr lang="en-US" sz="1500" dirty="0" smtClean="0"/>
            </a:br>
            <a:r>
              <a:rPr lang="ru-RU" sz="1500" b="0" dirty="0" smtClean="0">
                <a:solidFill>
                  <a:schemeClr val="tx1"/>
                </a:solidFill>
              </a:rPr>
              <a:t>Кудрявцев </a:t>
            </a:r>
            <a:r>
              <a:rPr lang="ru-RU" sz="1500" b="0" dirty="0">
                <a:solidFill>
                  <a:schemeClr val="tx1"/>
                </a:solidFill>
              </a:rPr>
              <a:t>Н.Д., </a:t>
            </a:r>
            <a:r>
              <a:rPr lang="ru-RU" sz="1500" b="0" dirty="0" err="1">
                <a:solidFill>
                  <a:schemeClr val="tx1"/>
                </a:solidFill>
              </a:rPr>
              <a:t>Петряйкин</a:t>
            </a:r>
            <a:r>
              <a:rPr lang="ru-RU" sz="1500" b="0" dirty="0">
                <a:solidFill>
                  <a:schemeClr val="tx1"/>
                </a:solidFill>
              </a:rPr>
              <a:t> А.В., Ахмад Е.С., Киселев Ф.А., </a:t>
            </a:r>
            <a:r>
              <a:rPr lang="ru-RU" sz="1500" b="0" dirty="0" err="1">
                <a:solidFill>
                  <a:schemeClr val="tx1"/>
                </a:solidFill>
              </a:rPr>
              <a:t>Бурашов</a:t>
            </a:r>
            <a:r>
              <a:rPr lang="ru-RU" sz="1500" b="0" dirty="0">
                <a:solidFill>
                  <a:schemeClr val="tx1"/>
                </a:solidFill>
              </a:rPr>
              <a:t> В.В., Мухортова А.Н., Солдатов И.В., Шкода А.С. </a:t>
            </a:r>
            <a:r>
              <a:rPr lang="en-US" sz="1500" b="0" dirty="0" smtClean="0">
                <a:solidFill>
                  <a:schemeClr val="tx1"/>
                </a:solidFill>
              </a:rPr>
              <a:t>Digital Diagnostics. - 2023. - </a:t>
            </a:r>
            <a:r>
              <a:rPr lang="ru-RU" sz="1500" b="0" dirty="0" smtClean="0">
                <a:solidFill>
                  <a:schemeClr val="tx1"/>
                </a:solidFill>
              </a:rPr>
              <a:t>Т. 4. - №3. - </a:t>
            </a:r>
            <a:r>
              <a:rPr lang="en-US" sz="1500" b="0" dirty="0" smtClean="0">
                <a:solidFill>
                  <a:schemeClr val="tx1"/>
                </a:solidFill>
              </a:rPr>
              <a:t>C. 427-438.</a:t>
            </a:r>
            <a:r>
              <a:rPr lang="en-US" sz="1500" b="0" dirty="0">
                <a:solidFill>
                  <a:schemeClr val="tx1"/>
                </a:solidFill>
              </a:rPr>
              <a:t> , https://doi.org/</a:t>
            </a:r>
            <a:r>
              <a:rPr lang="en-US" sz="1500" b="0" dirty="0" smtClean="0">
                <a:solidFill>
                  <a:schemeClr val="tx1"/>
                </a:solidFill>
              </a:rPr>
              <a:t>10.17816/DD321670</a:t>
            </a:r>
          </a:p>
          <a:p>
            <a:endParaRPr lang="ru-RU" dirty="0"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</a:t>
            </a:r>
            <a:r>
              <a:rPr spc="-45" dirty="0"/>
              <a:t>O</a:t>
            </a:r>
            <a:r>
              <a:rPr spc="-5" dirty="0"/>
              <a:t>VI</a:t>
            </a:r>
            <a:r>
              <a:rPr dirty="0"/>
              <a:t>D</a:t>
            </a:r>
            <a:r>
              <a:rPr spc="-10" dirty="0"/>
              <a:t>-</a:t>
            </a:r>
            <a:r>
              <a:rPr dirty="0"/>
              <a:t>19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505200" y="533400"/>
            <a:ext cx="6477000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50" b="1" i="0">
                <a:solidFill>
                  <a:srgbClr val="005CA9"/>
                </a:solidFill>
                <a:latin typeface="Carlito"/>
                <a:ea typeface="+mn-ea"/>
                <a:cs typeface="Carli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kern="0" dirty="0" smtClean="0"/>
              <a:t>Влияние пандемии COVID-19 на структуру лучевой диагностики и коллективные дозы населения Российской Федерации при медицинском облучении в 2020 г.</a:t>
            </a:r>
            <a:r>
              <a:rPr lang="ru-RU" sz="1500" b="0" kern="0" dirty="0" smtClean="0"/>
              <a:t>.</a:t>
            </a:r>
            <a:r>
              <a:rPr lang="en-US" sz="1500" b="0" kern="0" dirty="0" smtClean="0"/>
              <a:t/>
            </a:r>
            <a:br>
              <a:rPr lang="en-US" sz="1500" b="0" kern="0" dirty="0" smtClean="0"/>
            </a:br>
            <a:r>
              <a:rPr lang="ru-RU" sz="1500" b="0" kern="0" dirty="0" smtClean="0"/>
              <a:t> </a:t>
            </a:r>
            <a:r>
              <a:rPr lang="ru-RU" sz="1500" b="0" kern="0" dirty="0" smtClean="0">
                <a:solidFill>
                  <a:schemeClr val="tx1"/>
                </a:solidFill>
              </a:rPr>
              <a:t>Попова А.Ю., Водоватов А.В., Романович И.К., Рыжов С.А., Дружинина П.С. Радиационная гигиена. 2022; 15(3):6-39</a:t>
            </a:r>
            <a:r>
              <a:rPr lang="ru-RU" sz="1500" kern="0" dirty="0" smtClean="0">
                <a:solidFill>
                  <a:schemeClr val="tx1"/>
                </a:solidFill>
              </a:rPr>
              <a:t> </a:t>
            </a:r>
          </a:p>
          <a:p>
            <a:endParaRPr lang="ru-RU" sz="150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kern="0" dirty="0" smtClean="0"/>
              <a:t>Редкая локализация аваскулярного некроза при лечении новой коронавирусной инфекции </a:t>
            </a:r>
            <a:r>
              <a:rPr lang="ru-RU" sz="1500" kern="0" dirty="0" err="1" smtClean="0"/>
              <a:t>глюкокортикостероидами</a:t>
            </a:r>
            <a:r>
              <a:rPr lang="ru-RU" sz="1500" kern="0" dirty="0" smtClean="0"/>
              <a:t>.</a:t>
            </a:r>
            <a:r>
              <a:rPr lang="ru-RU" sz="1500" b="0" kern="0" dirty="0" smtClean="0"/>
              <a:t> </a:t>
            </a:r>
            <a:r>
              <a:rPr lang="en-US" sz="1500" b="0" kern="0" dirty="0" smtClean="0"/>
              <a:t/>
            </a:r>
            <a:br>
              <a:rPr lang="en-US" sz="1500" b="0" kern="0" dirty="0" smtClean="0"/>
            </a:br>
            <a:r>
              <a:rPr lang="ru-RU" sz="1500" b="0" kern="0" dirty="0" smtClean="0">
                <a:solidFill>
                  <a:schemeClr val="tx1"/>
                </a:solidFill>
              </a:rPr>
              <a:t>Гончар А.П., Блохин И.А., </a:t>
            </a:r>
            <a:r>
              <a:rPr lang="ru-RU" sz="1500" b="0" kern="0" dirty="0" err="1" smtClean="0">
                <a:solidFill>
                  <a:schemeClr val="tx1"/>
                </a:solidFill>
              </a:rPr>
              <a:t>Шумская</a:t>
            </a:r>
            <a:r>
              <a:rPr lang="ru-RU" sz="1500" b="0" kern="0" dirty="0" smtClean="0">
                <a:solidFill>
                  <a:schemeClr val="tx1"/>
                </a:solidFill>
              </a:rPr>
              <a:t> Ю.Ф. </a:t>
            </a:r>
            <a:r>
              <a:rPr lang="en-US" sz="1500" b="0" kern="0" dirty="0" smtClean="0">
                <a:solidFill>
                  <a:schemeClr val="tx1"/>
                </a:solidFill>
              </a:rPr>
              <a:t>Digital Diagnostics. – 2022. – </a:t>
            </a:r>
            <a:r>
              <a:rPr lang="ru-RU" sz="1500" b="0" kern="0" dirty="0" smtClean="0">
                <a:solidFill>
                  <a:schemeClr val="tx1"/>
                </a:solidFill>
              </a:rPr>
              <a:t>Т. 3, № 4. – С. 384-392. – </a:t>
            </a:r>
            <a:r>
              <a:rPr lang="en-US" sz="1500" b="0" dirty="0">
                <a:solidFill>
                  <a:schemeClr val="tx1"/>
                </a:solidFill>
              </a:rPr>
              <a:t>https://doi.org/</a:t>
            </a:r>
            <a:r>
              <a:rPr lang="en-US" sz="1500" b="0" kern="0" dirty="0" smtClean="0">
                <a:solidFill>
                  <a:schemeClr val="tx1"/>
                </a:solidFill>
              </a:rPr>
              <a:t>10.17816/DD110718.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75178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2408428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</a:t>
            </a:r>
            <a:r>
              <a:rPr spc="-45" dirty="0"/>
              <a:t>O</a:t>
            </a:r>
            <a:r>
              <a:rPr spc="-5" dirty="0"/>
              <a:t>VI</a:t>
            </a:r>
            <a:r>
              <a:rPr dirty="0"/>
              <a:t>D</a:t>
            </a:r>
            <a:r>
              <a:rPr spc="-10" dirty="0"/>
              <a:t>-</a:t>
            </a:r>
            <a:r>
              <a:rPr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4536" y="1179067"/>
            <a:ext cx="8218170" cy="425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Как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искусственный интеллект влияет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на оценку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поражения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легких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при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по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данным </a:t>
            </a:r>
            <a:r>
              <a:rPr sz="1500" b="1" spc="-20" dirty="0">
                <a:solidFill>
                  <a:srgbClr val="005CA9"/>
                </a:solidFill>
                <a:latin typeface="Carlito"/>
                <a:cs typeface="Carlito"/>
              </a:rPr>
              <a:t>КТ  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грудной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клетки?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Морозов С.П., Чернина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В.Ю.,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Андрейченко А.Е.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Digital Diagnostics. 2021  </a:t>
            </a:r>
            <a:r>
              <a:rPr sz="1500" spc="-50" dirty="0">
                <a:solidFill>
                  <a:srgbClr val="565656"/>
                </a:solidFill>
                <a:latin typeface="Carlito"/>
                <a:cs typeface="Carlito"/>
              </a:rPr>
              <a:t>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1.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</a:t>
            </a:r>
            <a:r>
              <a:rPr sz="1500" spc="3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27-38.</a:t>
            </a:r>
            <a:endParaRPr sz="1500" dirty="0">
              <a:latin typeface="Carlito"/>
              <a:cs typeface="Carlito"/>
            </a:endParaRPr>
          </a:p>
          <a:p>
            <a:pPr marL="299085" marR="7620" indent="-287020" algn="just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A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phantom study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to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optimize the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automatic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tube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current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modulation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for chest </a:t>
            </a:r>
            <a:r>
              <a:rPr sz="1500" b="1" spc="5" dirty="0">
                <a:solidFill>
                  <a:srgbClr val="005CA9"/>
                </a:solidFill>
                <a:latin typeface="Carlito"/>
                <a:cs typeface="Carlito"/>
              </a:rPr>
              <a:t>CT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in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COVID-19. </a:t>
            </a:r>
            <a:r>
              <a:rPr sz="1500" b="1" spc="-1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Gombolevskiy </a:t>
            </a:r>
            <a:r>
              <a:rPr sz="1500" spc="-50" dirty="0">
                <a:solidFill>
                  <a:srgbClr val="565656"/>
                </a:solidFill>
                <a:latin typeface="Carlito"/>
                <a:cs typeface="Carlito"/>
              </a:rPr>
              <a:t>V.,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Morozov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S.,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Chernina </a:t>
            </a:r>
            <a:r>
              <a:rPr sz="1500" spc="-80" dirty="0">
                <a:solidFill>
                  <a:srgbClr val="565656"/>
                </a:solidFill>
                <a:latin typeface="Carlito"/>
                <a:cs typeface="Carlito"/>
              </a:rPr>
              <a:t>V.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et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al.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European Radiology Experimental. 2021. Eur Radiol  Exp 5,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21.</a:t>
            </a:r>
            <a:endParaRPr sz="1500" dirty="0">
              <a:latin typeface="Carlito"/>
              <a:cs typeface="Carlito"/>
            </a:endParaRPr>
          </a:p>
          <a:p>
            <a:pPr marL="299085" marR="635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CT-based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triage: Deep multitask learning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improves joint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identification and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severity 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quantification.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Goncharov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M.,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Pisov M., Shevtsov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A.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et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al.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Medical Image Analysis. 2021.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Volume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71,  2021,</a:t>
            </a:r>
            <a:r>
              <a:rPr sz="1500" spc="2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102054</a:t>
            </a:r>
            <a:r>
              <a:rPr sz="1600" spc="-5" dirty="0">
                <a:solidFill>
                  <a:srgbClr val="565656"/>
                </a:solidFill>
                <a:latin typeface="Carlito"/>
                <a:cs typeface="Carlito"/>
              </a:rPr>
              <a:t>.</a:t>
            </a:r>
            <a:endParaRPr sz="1600" dirty="0">
              <a:latin typeface="Carlito"/>
              <a:cs typeface="Carlito"/>
            </a:endParaRPr>
          </a:p>
          <a:p>
            <a:pPr marL="299085" marR="5715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КТ-диагностика осложнений, возникающих при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естественном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течении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и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терапии COVID-19. </a:t>
            </a:r>
            <a:r>
              <a:rPr sz="1500" b="1" spc="-1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Ядренцева С.В.,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Нуднов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Н.В.,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Гасымов </a:t>
            </a:r>
            <a:r>
              <a:rPr sz="1500" spc="-25" dirty="0">
                <a:solidFill>
                  <a:srgbClr val="565656"/>
                </a:solidFill>
                <a:latin typeface="Carlito"/>
                <a:cs typeface="Carlito"/>
              </a:rPr>
              <a:t>Э.Г.,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Пронькина Е.В. Вестник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рентгенологии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радиологии. 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2021; 102(3):</a:t>
            </a:r>
            <a:r>
              <a:rPr sz="1500" spc="2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183–95.</a:t>
            </a:r>
            <a:endParaRPr sz="1500" dirty="0">
              <a:latin typeface="Carlito"/>
              <a:cs typeface="Carlito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Электрокардиографические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феномены при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COVID-19: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анализ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теле-ЭКГ-исследований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IT- 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центра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ЭКГ </a:t>
            </a:r>
            <a:r>
              <a:rPr sz="1500" b="1" spc="-35" dirty="0">
                <a:solidFill>
                  <a:srgbClr val="005CA9"/>
                </a:solidFill>
                <a:latin typeface="Carlito"/>
                <a:cs typeface="Carlito"/>
              </a:rPr>
              <a:t>г.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Москвы.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Таскина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В.Ю.,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Демкина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А.Е.,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Газашвили </a:t>
            </a:r>
            <a:r>
              <a:rPr sz="1500" spc="-30" dirty="0">
                <a:solidFill>
                  <a:srgbClr val="565656"/>
                </a:solidFill>
                <a:latin typeface="Carlito"/>
                <a:cs typeface="Carlito"/>
              </a:rPr>
              <a:t>Т.М.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Digital Diagnostics.  2021;2(3):235-248.</a:t>
            </a:r>
            <a:endParaRPr sz="1500" dirty="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Оценка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диаметра легочной артерии при различной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степени тяжести течения COVID-19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(по 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данным бесконтрастной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компьютерной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томографии легких).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Алиев </a:t>
            </a:r>
            <a:r>
              <a:rPr sz="1500" spc="-25" dirty="0">
                <a:solidFill>
                  <a:srgbClr val="565656"/>
                </a:solidFill>
                <a:latin typeface="Carlito"/>
                <a:cs typeface="Carlito"/>
              </a:rPr>
              <a:t>А.Ф.,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Кудрявцев</a:t>
            </a:r>
            <a:r>
              <a:rPr sz="1500" spc="29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Н.Д., 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Петряйкин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А.В. 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Digital Diagnostics. 2021.</a:t>
            </a:r>
            <a:r>
              <a:rPr sz="1500" spc="-4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2021;2(3):249-260</a:t>
            </a:r>
            <a:endParaRPr sz="15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1722628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</a:t>
            </a:r>
            <a:r>
              <a:rPr spc="-45" dirty="0"/>
              <a:t>O</a:t>
            </a:r>
            <a:r>
              <a:rPr spc="-5" dirty="0"/>
              <a:t>VI</a:t>
            </a:r>
            <a:r>
              <a:rPr dirty="0"/>
              <a:t>D</a:t>
            </a:r>
            <a:r>
              <a:rPr spc="-10" dirty="0"/>
              <a:t>-</a:t>
            </a:r>
            <a:r>
              <a:rPr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2800" y="838200"/>
            <a:ext cx="8218805" cy="4911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Диагностическая точность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компьютерной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томографии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для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определения необходимости 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госпитализации пациентов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с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Морозов С.П.,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Решетников </a:t>
            </a:r>
            <a:r>
              <a:rPr sz="1500" spc="-35" dirty="0">
                <a:solidFill>
                  <a:srgbClr val="565656"/>
                </a:solidFill>
                <a:latin typeface="Carlito"/>
                <a:cs typeface="Carlito"/>
              </a:rPr>
              <a:t>Р.В.,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Гомболевский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В.А.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Digital Diagnostics.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2021 </a:t>
            </a:r>
            <a:r>
              <a:rPr sz="1500" spc="-50" dirty="0">
                <a:solidFill>
                  <a:srgbClr val="565656"/>
                </a:solidFill>
                <a:latin typeface="Carlito"/>
                <a:cs typeface="Carlito"/>
              </a:rPr>
              <a:t>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1.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</a:t>
            </a:r>
            <a:r>
              <a:rPr sz="1500" spc="1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5−16.</a:t>
            </a:r>
            <a:endParaRPr sz="1500" dirty="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Использование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искусственного интеллекта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здравоохранении: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опыт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валидации алгоритма 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искусственного интеллекта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медицинских организациях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условиях пандемии COVID-19. </a:t>
            </a:r>
            <a:r>
              <a:rPr sz="1500" b="1" spc="-1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Блохин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И.А.,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Морозов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С.П.,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Чернина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В.Ю.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Мониторинг общественного мнения:  экономические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социальные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перемены. 2021.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1.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271-282.</a:t>
            </a:r>
            <a:endParaRPr sz="1500" dirty="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Специфичность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компьютерной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томографии органов 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грудной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клетки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при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пневмонии, 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ассоциированной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с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COVID-19: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ретроспективное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исследование.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Корб </a:t>
            </a:r>
            <a:r>
              <a:rPr sz="1500" spc="-25" dirty="0">
                <a:solidFill>
                  <a:srgbClr val="565656"/>
                </a:solidFill>
                <a:latin typeface="Carlito"/>
                <a:cs typeface="Carlito"/>
              </a:rPr>
              <a:t>Т.А.,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Гаврилов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П.В.,  Чернина В.Ю.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Альманах клинической медицины. 2021; 49 (1):</a:t>
            </a:r>
            <a:r>
              <a:rPr sz="1500" spc="-5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1–10.</a:t>
            </a:r>
            <a:endParaRPr sz="1500" dirty="0">
              <a:latin typeface="Carlito"/>
              <a:cs typeface="Carlito"/>
            </a:endParaRPr>
          </a:p>
          <a:p>
            <a:pPr marL="299085" marR="7620" indent="-287020" algn="just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Chest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MRI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of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patients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with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COVID-19.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Vasilev </a:t>
            </a:r>
            <a:r>
              <a:rPr sz="1500" spc="-35" dirty="0">
                <a:solidFill>
                  <a:srgbClr val="565656"/>
                </a:solidFill>
                <a:latin typeface="Carlito"/>
                <a:cs typeface="Carlito"/>
              </a:rPr>
              <a:t>Y.А.,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Sergunova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K.A.,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Bazhin A.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et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al.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Magnetic  Resonance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Imaging.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2021; 79:</a:t>
            </a:r>
            <a:r>
              <a:rPr sz="1500" spc="-2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13-19.</a:t>
            </a:r>
            <a:endParaRPr sz="1500" dirty="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20" dirty="0">
                <a:solidFill>
                  <a:srgbClr val="005CA9"/>
                </a:solidFill>
                <a:latin typeface="Carlito"/>
                <a:cs typeface="Carlito"/>
              </a:rPr>
              <a:t>Телемедицинские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технологии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условиях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пандемии COVID-19.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Платонова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Н.И.,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Шахабов</a:t>
            </a:r>
            <a:r>
              <a:rPr sz="1500" spc="4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И.В.,</a:t>
            </a:r>
            <a:endParaRPr sz="1500" dirty="0">
              <a:latin typeface="Carlito"/>
              <a:cs typeface="Carlito"/>
            </a:endParaRPr>
          </a:p>
          <a:p>
            <a:pPr marL="299085" algn="just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Смышляев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А.В.,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Кузнецов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Д.В.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Медицинское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право.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2021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(1).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</a:t>
            </a:r>
            <a:r>
              <a:rPr sz="1500" spc="-10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21-28.</a:t>
            </a:r>
            <a:endParaRPr sz="1500" dirty="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Особенности развития цифровых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технологий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здравоохранении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условиях </a:t>
            </a:r>
            <a:r>
              <a:rPr sz="1500" b="1" spc="-10" dirty="0" err="1">
                <a:solidFill>
                  <a:srgbClr val="005CA9"/>
                </a:solidFill>
                <a:latin typeface="Carlito"/>
                <a:cs typeface="Carlito"/>
              </a:rPr>
              <a:t>пандемии</a:t>
            </a:r>
            <a:r>
              <a:rPr sz="1500" b="1" spc="90" dirty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spc="-10" dirty="0" smtClean="0">
                <a:solidFill>
                  <a:srgbClr val="005CA9"/>
                </a:solidFill>
                <a:latin typeface="Carlito"/>
                <a:cs typeface="Carlito"/>
              </a:rPr>
              <a:t>COVID-</a:t>
            </a:r>
            <a:r>
              <a:rPr sz="1500" b="1" spc="-5" dirty="0" smtClean="0">
                <a:solidFill>
                  <a:srgbClr val="005CA9"/>
                </a:solidFill>
                <a:latin typeface="Carlito"/>
                <a:cs typeface="Carlito"/>
              </a:rPr>
              <a:t>19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Шахабов И.В.,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Мельников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Ю.Ю.,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Смышляев А.В. Научное обозрение. Медицинские науки.  2020.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– № 6 – С.</a:t>
            </a:r>
            <a:r>
              <a:rPr sz="1500" spc="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66-71.</a:t>
            </a:r>
            <a:endParaRPr sz="15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1798828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</a:t>
            </a:r>
            <a:r>
              <a:rPr spc="-45" dirty="0"/>
              <a:t>O</a:t>
            </a:r>
            <a:r>
              <a:rPr spc="-5" dirty="0"/>
              <a:t>VI</a:t>
            </a:r>
            <a:r>
              <a:rPr dirty="0"/>
              <a:t>D</a:t>
            </a:r>
            <a:r>
              <a:rPr spc="-10" dirty="0"/>
              <a:t>-</a:t>
            </a:r>
            <a:r>
              <a:rPr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3848" y="1209802"/>
            <a:ext cx="8219440" cy="442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Мобилизация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научно-практического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потенциала службы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лучевой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диагностики </a:t>
            </a:r>
            <a:r>
              <a:rPr sz="1500" b="1" spc="-35" dirty="0">
                <a:solidFill>
                  <a:srgbClr val="005CA9"/>
                </a:solidFill>
                <a:latin typeface="Carlito"/>
                <a:cs typeface="Carlito"/>
              </a:rPr>
              <a:t>г.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Москвы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 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пандемию COVID-19.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Морозов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С.П.,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Кузьмина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Е.С.,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Ледихова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Н.В.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Digital Diagnostics.  2020;1(1):5−12.</a:t>
            </a:r>
            <a:endParaRPr sz="1500">
              <a:latin typeface="Carlito"/>
              <a:cs typeface="Carlito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Диагностическая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ценность 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ультразвукового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исследования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легких для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выявления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COVID-19:  систематический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обзор и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метаанализ.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Ветшева Н.Н.,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Решетников </a:t>
            </a:r>
            <a:r>
              <a:rPr sz="1500" spc="-35" dirty="0">
                <a:solidFill>
                  <a:srgbClr val="565656"/>
                </a:solidFill>
                <a:latin typeface="Carlito"/>
                <a:cs typeface="Carlito"/>
              </a:rPr>
              <a:t>Р.В.,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Леонов Д.В.,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Кульберг 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Н.С.,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Мокиенко О.А. Digital Diagnostics.</a:t>
            </a:r>
            <a:r>
              <a:rPr sz="1500" spc="-8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2020;1(1):13-26.</a:t>
            </a:r>
            <a:endParaRPr sz="1500">
              <a:latin typeface="Carlito"/>
              <a:cs typeface="Carlito"/>
            </a:endParaRPr>
          </a:p>
          <a:p>
            <a:pPr marL="299085" marR="8255" indent="-287020" algn="just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МРТ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легких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беременной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пациентки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с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пневмонией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Васильев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Ю.А.,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Бажин А.В., Масри  </a:t>
            </a:r>
            <a:r>
              <a:rPr sz="1500" spc="-25" dirty="0">
                <a:solidFill>
                  <a:srgbClr val="565656"/>
                </a:solidFill>
                <a:latin typeface="Carlito"/>
                <a:cs typeface="Carlito"/>
              </a:rPr>
              <a:t>А.Г.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Digital Diagnostics.</a:t>
            </a:r>
            <a:r>
              <a:rPr sz="1500" spc="-5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2020;1(1):61-68.</a:t>
            </a:r>
            <a:endParaRPr sz="150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MosMedData: датасет 1110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компьютерных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томографий органов 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грудной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клетки,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выполненных 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во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время эпидемии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Морозов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С.П., Андрейченко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А.Е.,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Блохин И.А.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Digital  Diagnostics.</a:t>
            </a:r>
            <a:r>
              <a:rPr sz="1500" spc="-4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2020;1(1):49-59.</a:t>
            </a:r>
            <a:endParaRPr sz="150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Прогнозирование 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исходов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при лабораторно верифицированном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по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данным 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компьютерной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томографии органов 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грудной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клетки: ретроспективный анализ 38051  пациента.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Морозов С.П., Чернина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В.Ю., Блохин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И.А.,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Гомболевский</a:t>
            </a:r>
            <a:r>
              <a:rPr sz="1500" spc="29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В.А.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Digital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Diagnostics.  2020;1(1):27-36.</a:t>
            </a:r>
            <a:endParaRPr sz="1500">
              <a:latin typeface="Carlito"/>
              <a:cs typeface="Carlito"/>
            </a:endParaRPr>
          </a:p>
          <a:p>
            <a:pPr marL="299085" marR="6985" indent="-287020" algn="just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Дистанционное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лечение COVID-19: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возможно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ли?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Владзимирский А.В., Арзамасов К.М.,  Демкина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А.Е. 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Медицина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высокие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технологии.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2020.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3.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</a:t>
            </a:r>
            <a:r>
              <a:rPr sz="1500" spc="-5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26-31.</a:t>
            </a:r>
            <a:endParaRPr sz="15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1646428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</a:t>
            </a:r>
            <a:r>
              <a:rPr spc="-45" dirty="0"/>
              <a:t>O</a:t>
            </a:r>
            <a:r>
              <a:rPr spc="-5" dirty="0"/>
              <a:t>VI</a:t>
            </a:r>
            <a:r>
              <a:rPr dirty="0"/>
              <a:t>D</a:t>
            </a:r>
            <a:r>
              <a:rPr spc="-10" dirty="0"/>
              <a:t>-</a:t>
            </a:r>
            <a:r>
              <a:rPr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3848" y="1209802"/>
            <a:ext cx="8218805" cy="5070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Обеспечение безопасности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персонала 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отделений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лучевой диагностики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во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время эпидемии  COVID-19. </a:t>
            </a:r>
            <a:r>
              <a:rPr sz="1600" spc="-5" dirty="0">
                <a:solidFill>
                  <a:srgbClr val="565656"/>
                </a:solidFill>
                <a:latin typeface="Carlito"/>
                <a:cs typeface="Carlito"/>
              </a:rPr>
              <a:t>Алешина </a:t>
            </a:r>
            <a:r>
              <a:rPr sz="1600" spc="-20" dirty="0">
                <a:solidFill>
                  <a:srgbClr val="565656"/>
                </a:solidFill>
                <a:latin typeface="Carlito"/>
                <a:cs typeface="Carlito"/>
              </a:rPr>
              <a:t>О.О., </a:t>
            </a:r>
            <a:r>
              <a:rPr sz="1600" spc="-5" dirty="0">
                <a:solidFill>
                  <a:srgbClr val="565656"/>
                </a:solidFill>
                <a:latin typeface="Carlito"/>
                <a:cs typeface="Carlito"/>
              </a:rPr>
              <a:t>Чернина </a:t>
            </a:r>
            <a:r>
              <a:rPr sz="1600" spc="-10" dirty="0">
                <a:solidFill>
                  <a:srgbClr val="565656"/>
                </a:solidFill>
                <a:latin typeface="Carlito"/>
                <a:cs typeface="Carlito"/>
              </a:rPr>
              <a:t>В.Ю., </a:t>
            </a:r>
            <a:r>
              <a:rPr sz="1600" spc="-5" dirty="0">
                <a:solidFill>
                  <a:srgbClr val="565656"/>
                </a:solidFill>
                <a:latin typeface="Carlito"/>
                <a:cs typeface="Carlito"/>
              </a:rPr>
              <a:t>Панина Е.В. и </a:t>
            </a:r>
            <a:r>
              <a:rPr sz="16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600" spc="-10" dirty="0">
                <a:solidFill>
                  <a:srgbClr val="565656"/>
                </a:solidFill>
                <a:latin typeface="Carlito"/>
                <a:cs typeface="Carlito"/>
              </a:rPr>
              <a:t>Профилактическая медицина.  2020, </a:t>
            </a:r>
            <a:r>
              <a:rPr sz="1600" spc="-60" dirty="0">
                <a:solidFill>
                  <a:srgbClr val="565656"/>
                </a:solidFill>
                <a:latin typeface="Carlito"/>
                <a:cs typeface="Carlito"/>
              </a:rPr>
              <a:t>Т. </a:t>
            </a:r>
            <a:r>
              <a:rPr sz="1600" spc="-5" dirty="0">
                <a:solidFill>
                  <a:srgbClr val="565656"/>
                </a:solidFill>
                <a:latin typeface="Carlito"/>
                <a:cs typeface="Carlito"/>
              </a:rPr>
              <a:t>23, № 8, с.</a:t>
            </a:r>
            <a:r>
              <a:rPr sz="1600" spc="12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565656"/>
                </a:solidFill>
                <a:latin typeface="Carlito"/>
                <a:cs typeface="Carlito"/>
              </a:rPr>
              <a:t>24-29.</a:t>
            </a:r>
            <a:endParaRPr sz="1600" dirty="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Роль телемедицины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 борьбе с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пандемией COVID-19.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Арзамасов К.М.,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Сименюра</a:t>
            </a:r>
            <a:r>
              <a:rPr sz="1500" spc="4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С.С.,</a:t>
            </a:r>
            <a:endParaRPr sz="1500" dirty="0">
              <a:latin typeface="Carlito"/>
              <a:cs typeface="Carlito"/>
            </a:endParaRPr>
          </a:p>
          <a:p>
            <a:pPr marL="299085" algn="just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Демкина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А.Е. 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Медицина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высокие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технологии.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2020.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</a:t>
            </a:r>
            <a:r>
              <a:rPr sz="1500" spc="-5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33-41.</a:t>
            </a:r>
            <a:endParaRPr sz="1500" dirty="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Дифференциальная диагностика изменений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легких при новой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коронавирусной инфекции  COVID-19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и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заболеваниях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невирусной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этиологии на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примере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клинических случаев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по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данным 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компьютерной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томографии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в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условиях амбулаторных</a:t>
            </a:r>
            <a:r>
              <a:rPr sz="1500" b="1" spc="15" dirty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КТ-центров.</a:t>
            </a:r>
            <a:endParaRPr sz="1500" dirty="0">
              <a:latin typeface="Carlito"/>
              <a:cs typeface="Carlito"/>
            </a:endParaRPr>
          </a:p>
          <a:p>
            <a:pPr marL="300990" algn="just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Лобанов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М.Н.,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Бронов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О.Ю.,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Абович Ю.А.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Вестник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РАМН.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2020. </a:t>
            </a:r>
            <a:r>
              <a:rPr sz="1500" spc="-50" dirty="0">
                <a:solidFill>
                  <a:srgbClr val="565656"/>
                </a:solidFill>
                <a:latin typeface="Carlito"/>
                <a:cs typeface="Carlito"/>
              </a:rPr>
              <a:t>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75.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5S.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</a:t>
            </a:r>
            <a:r>
              <a:rPr sz="1500" spc="-3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395-405.</a:t>
            </a:r>
            <a:endParaRPr sz="1500" dirty="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Chest MRI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of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patients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with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COVID-19: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a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retrospective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case</a:t>
            </a:r>
            <a:r>
              <a:rPr sz="1500" b="1" spc="60" dirty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spc="-25" dirty="0">
                <a:solidFill>
                  <a:srgbClr val="005CA9"/>
                </a:solidFill>
                <a:latin typeface="Carlito"/>
                <a:cs typeface="Carlito"/>
              </a:rPr>
              <a:t>study.</a:t>
            </a:r>
            <a:endParaRPr sz="1500" dirty="0">
              <a:latin typeface="Carlito"/>
              <a:cs typeface="Carlito"/>
            </a:endParaRPr>
          </a:p>
          <a:p>
            <a:pPr marL="300990" marR="7620" algn="just">
              <a:lnSpc>
                <a:spcPct val="100000"/>
              </a:lnSpc>
              <a:spcBef>
                <a:spcPts val="5"/>
              </a:spcBef>
            </a:pPr>
            <a:r>
              <a:rPr sz="1500" spc="-90" dirty="0">
                <a:solidFill>
                  <a:srgbClr val="565656"/>
                </a:solidFill>
                <a:latin typeface="Carlito"/>
                <a:cs typeface="Carlito"/>
              </a:rPr>
              <a:t>Y. </a:t>
            </a:r>
            <a:r>
              <a:rPr sz="1500" spc="-35" dirty="0">
                <a:solidFill>
                  <a:srgbClr val="565656"/>
                </a:solidFill>
                <a:latin typeface="Carlito"/>
                <a:cs typeface="Carlito"/>
              </a:rPr>
              <a:t>Vasilev,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K.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Sergunova,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A.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Bazhin, A.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Masri, </a:t>
            </a:r>
            <a:r>
              <a:rPr sz="1500" spc="-90" dirty="0">
                <a:solidFill>
                  <a:srgbClr val="565656"/>
                </a:solidFill>
                <a:latin typeface="Carlito"/>
                <a:cs typeface="Carlito"/>
              </a:rPr>
              <a:t>Y.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Vasileva, D. Semenov,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N.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Kudryavtsev,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O.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Panina,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A. 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Khoruzhaya, </a:t>
            </a:r>
            <a:r>
              <a:rPr sz="1500" spc="-80" dirty="0">
                <a:solidFill>
                  <a:srgbClr val="565656"/>
                </a:solidFill>
                <a:latin typeface="Carlito"/>
                <a:cs typeface="Carlito"/>
              </a:rPr>
              <a:t>V.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Znichenko,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E. Akhmad,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A.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Petraikin,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A.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Vladzymyrskyy,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A.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Midaev,</a:t>
            </a:r>
            <a:r>
              <a:rPr sz="1500" spc="29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S. </a:t>
            </a:r>
            <a:r>
              <a:rPr sz="1500" spc="-30" dirty="0">
                <a:solidFill>
                  <a:srgbClr val="565656"/>
                </a:solidFill>
                <a:latin typeface="Carlito"/>
                <a:cs typeface="Carlito"/>
              </a:rPr>
              <a:t>Morozov. 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Препринт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medRxiv.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DOI: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10.1101/2020.11.02.20224253.</a:t>
            </a:r>
            <a:endParaRPr sz="1500" dirty="0"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Preliminary assessment of structure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and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collective dose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from </a:t>
            </a:r>
            <a:r>
              <a:rPr sz="1500" b="1" spc="5" dirty="0">
                <a:solidFill>
                  <a:srgbClr val="005CA9"/>
                </a:solidFill>
                <a:latin typeface="Carlito"/>
                <a:cs typeface="Carlito"/>
              </a:rPr>
              <a:t>CT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examinations 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related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to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COVID-19  diagnostics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in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the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Russian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Federation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in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march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-june</a:t>
            </a:r>
            <a:r>
              <a:rPr sz="1500" b="1" spc="-80" dirty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2020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.</a:t>
            </a:r>
            <a:endParaRPr sz="1500" dirty="0">
              <a:latin typeface="Carlito"/>
              <a:cs typeface="Carlito"/>
            </a:endParaRPr>
          </a:p>
          <a:p>
            <a:pPr marL="546100" lvl="1" indent="-245745" algn="just">
              <a:lnSpc>
                <a:spcPct val="100000"/>
              </a:lnSpc>
              <a:buAutoNum type="alphaUcPeriod"/>
              <a:tabLst>
                <a:tab pos="546735" algn="l"/>
              </a:tabLst>
            </a:pPr>
            <a:r>
              <a:rPr sz="1500" spc="-30" dirty="0">
                <a:solidFill>
                  <a:srgbClr val="565656"/>
                </a:solidFill>
                <a:latin typeface="Carlito"/>
                <a:cs typeface="Carlito"/>
              </a:rPr>
              <a:t>Vodovatov,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Ivan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K.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Romanovich, Olga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A. Istorik,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Lyudmila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A.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Eremina,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Sergey </a:t>
            </a:r>
            <a:r>
              <a:rPr sz="1500" spc="-30" dirty="0">
                <a:solidFill>
                  <a:srgbClr val="565656"/>
                </a:solidFill>
                <a:latin typeface="Carlito"/>
                <a:cs typeface="Carlito"/>
              </a:rPr>
              <a:t>Morozov,</a:t>
            </a:r>
            <a:r>
              <a:rPr sz="1500" spc="17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10" dirty="0" smtClean="0">
                <a:solidFill>
                  <a:srgbClr val="565656"/>
                </a:solidFill>
                <a:latin typeface="Carlito"/>
                <a:cs typeface="Carlito"/>
              </a:rPr>
              <a:t>Sergey</a:t>
            </a:r>
            <a:r>
              <a:rPr lang="ru-RU" sz="1500" dirty="0">
                <a:latin typeface="Carlito"/>
                <a:cs typeface="Carlito"/>
              </a:rPr>
              <a:t> </a:t>
            </a:r>
            <a:r>
              <a:rPr sz="1500" spc="-10" dirty="0" err="1" smtClean="0">
                <a:solidFill>
                  <a:srgbClr val="565656"/>
                </a:solidFill>
                <a:latin typeface="Carlito"/>
                <a:cs typeface="Carlito"/>
              </a:rPr>
              <a:t>Ryzhov</a:t>
            </a:r>
            <a:r>
              <a:rPr sz="1500" spc="-10" dirty="0" smtClean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at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al. Препринт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medRxiv.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DOI:</a:t>
            </a:r>
            <a:r>
              <a:rPr sz="1500" spc="-6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10.1101/2020.08.25.20181396.</a:t>
            </a:r>
            <a:endParaRPr sz="15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1646428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</a:t>
            </a:r>
            <a:r>
              <a:rPr spc="-45" dirty="0"/>
              <a:t>O</a:t>
            </a:r>
            <a:r>
              <a:rPr spc="-5" dirty="0"/>
              <a:t>VI</a:t>
            </a:r>
            <a:r>
              <a:rPr dirty="0"/>
              <a:t>D</a:t>
            </a:r>
            <a:r>
              <a:rPr spc="-10" dirty="0"/>
              <a:t>-</a:t>
            </a:r>
            <a:r>
              <a:rPr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2800" y="990600"/>
            <a:ext cx="8189595" cy="5501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7881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Лучевая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диагностика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коронавирусной болезни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(COVID-19): организация,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методология, 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интерпретация</a:t>
            </a:r>
            <a:r>
              <a:rPr sz="1500" b="1" spc="-40" dirty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результатов</a:t>
            </a:r>
            <a:r>
              <a:rPr sz="1500" spc="-10" dirty="0">
                <a:solidFill>
                  <a:srgbClr val="005CA9"/>
                </a:solidFill>
                <a:latin typeface="Carlito"/>
                <a:cs typeface="Carlito"/>
              </a:rPr>
              <a:t>.</a:t>
            </a:r>
            <a:endParaRPr sz="1500" dirty="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Морозов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 П.,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Проценко Д.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Н.,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Сметанина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 В 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Методические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рекомендации.</a:t>
            </a:r>
            <a:r>
              <a:rPr sz="1500" spc="-14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2020</a:t>
            </a:r>
            <a:endParaRPr sz="15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Прогнозирование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летальных 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исходов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при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по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данным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компьютерной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томографии</a:t>
            </a:r>
            <a:endParaRPr sz="1500" dirty="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органов </a:t>
            </a: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грудной</a:t>
            </a:r>
            <a:r>
              <a:rPr sz="1500" b="1" spc="15" dirty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клетки</a:t>
            </a:r>
            <a:r>
              <a:rPr sz="1500" dirty="0">
                <a:solidFill>
                  <a:srgbClr val="005CA9"/>
                </a:solidFill>
                <a:latin typeface="Carlito"/>
                <a:cs typeface="Carlito"/>
              </a:rPr>
              <a:t>.</a:t>
            </a:r>
            <a:endParaRPr sz="1500" dirty="0">
              <a:latin typeface="Carlito"/>
              <a:cs typeface="Carlito"/>
            </a:endParaRPr>
          </a:p>
          <a:p>
            <a:pPr marL="299085" marR="433070">
              <a:lnSpc>
                <a:spcPct val="100000"/>
              </a:lnSpc>
            </a:pP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С.П.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Морозов,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В.А.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Гомболевский,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В.Ю.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Чернина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Туберкулез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болезни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легких. 2020.  </a:t>
            </a:r>
            <a:r>
              <a:rPr sz="1500" spc="-50" dirty="0">
                <a:solidFill>
                  <a:srgbClr val="565656"/>
                </a:solidFill>
                <a:latin typeface="Carlito"/>
                <a:cs typeface="Carlito"/>
              </a:rPr>
              <a:t>Т.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98.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№.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6. С.</a:t>
            </a:r>
            <a:r>
              <a:rPr sz="1500" spc="1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7-14</a:t>
            </a:r>
            <a:endParaRPr sz="1500" dirty="0">
              <a:latin typeface="Carlito"/>
              <a:cs typeface="Carlito"/>
            </a:endParaRPr>
          </a:p>
          <a:p>
            <a:pPr marL="299085" marR="1056640" indent="-28702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Лучевая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диагностика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коронавирусной болезни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(COVID-19): магнитно-резонансная  томография</a:t>
            </a:r>
            <a:r>
              <a:rPr sz="1500" spc="-5" dirty="0">
                <a:solidFill>
                  <a:srgbClr val="005CA9"/>
                </a:solidFill>
                <a:latin typeface="Carlito"/>
                <a:cs typeface="Carlito"/>
              </a:rPr>
              <a:t>.</a:t>
            </a:r>
            <a:endParaRPr sz="1500" dirty="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Васильев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Ю.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А.,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Бажин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А. В., Масри А. </a:t>
            </a:r>
            <a:r>
              <a:rPr sz="1500" spc="-55" dirty="0">
                <a:solidFill>
                  <a:srgbClr val="565656"/>
                </a:solidFill>
                <a:latin typeface="Carlito"/>
                <a:cs typeface="Carlito"/>
              </a:rPr>
              <a:t>Г.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соавт.,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Методические рекомендации (препринт).</a:t>
            </a:r>
            <a:r>
              <a:rPr sz="1500" spc="-8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2020</a:t>
            </a:r>
            <a:endParaRPr sz="1500" dirty="0">
              <a:latin typeface="Carlito"/>
              <a:cs typeface="Carlito"/>
            </a:endParaRPr>
          </a:p>
          <a:p>
            <a:pPr marL="299085" marR="5080" indent="-28702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Консенсусное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заявление </a:t>
            </a:r>
            <a:r>
              <a:rPr sz="1500" b="1" spc="-45" dirty="0">
                <a:solidFill>
                  <a:srgbClr val="005CA9"/>
                </a:solidFill>
                <a:latin typeface="Carlito"/>
                <a:cs typeface="Carlito"/>
              </a:rPr>
              <a:t>РАСУДМ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об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ультразвуковом исследовании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легких в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условиях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Covid-19 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(версия</a:t>
            </a:r>
            <a:r>
              <a:rPr sz="1500" b="1" spc="-20" dirty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2)</a:t>
            </a:r>
            <a:r>
              <a:rPr sz="1500" spc="-5" dirty="0">
                <a:solidFill>
                  <a:srgbClr val="005CA9"/>
                </a:solidFill>
                <a:latin typeface="Carlito"/>
                <a:cs typeface="Carlito"/>
              </a:rPr>
              <a:t>.</a:t>
            </a:r>
            <a:endParaRPr sz="1500" dirty="0">
              <a:latin typeface="Carlito"/>
              <a:cs typeface="Carlito"/>
            </a:endParaRPr>
          </a:p>
          <a:p>
            <a:pPr marL="299085" marR="821690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Митьков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В.В., Сафонов Д. В.,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Митькова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М.Д. и </a:t>
            </a:r>
            <a:r>
              <a:rPr sz="1500" spc="-15" dirty="0">
                <a:solidFill>
                  <a:srgbClr val="565656"/>
                </a:solidFill>
                <a:latin typeface="Carlito"/>
                <a:cs typeface="Carlito"/>
              </a:rPr>
              <a:t>соавт. </a:t>
            </a:r>
            <a:r>
              <a:rPr sz="1500" spc="-20" dirty="0">
                <a:solidFill>
                  <a:srgbClr val="565656"/>
                </a:solidFill>
                <a:latin typeface="Carlito"/>
                <a:cs typeface="Carlito"/>
              </a:rPr>
              <a:t>Ультразвуковая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и</a:t>
            </a:r>
            <a:r>
              <a:rPr sz="1500" spc="-16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функциональная  диагностика, 2020.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1: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46-77</a:t>
            </a:r>
            <a:endParaRPr sz="15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b="1" spc="-15" dirty="0">
                <a:solidFill>
                  <a:srgbClr val="005CA9"/>
                </a:solidFill>
                <a:latin typeface="Carlito"/>
                <a:cs typeface="Carlito"/>
              </a:rPr>
              <a:t>Телемедицина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и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COVID-19: оценка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качества телемедицинских </a:t>
            </a:r>
            <a:r>
              <a:rPr sz="1500" b="1" spc="-10" dirty="0">
                <a:solidFill>
                  <a:srgbClr val="005CA9"/>
                </a:solidFill>
                <a:latin typeface="Carlito"/>
                <a:cs typeface="Carlito"/>
              </a:rPr>
              <a:t>консультаций,</a:t>
            </a:r>
            <a:r>
              <a:rPr sz="1500" b="1" spc="-75" dirty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spc="-5" dirty="0" err="1" smtClean="0">
                <a:solidFill>
                  <a:srgbClr val="005CA9"/>
                </a:solidFill>
                <a:latin typeface="Carlito"/>
                <a:cs typeface="Carlito"/>
              </a:rPr>
              <a:t>иницированных</a:t>
            </a:r>
            <a:r>
              <a:rPr lang="ru-RU" sz="1500" dirty="0">
                <a:latin typeface="Carlito"/>
                <a:cs typeface="Carlito"/>
              </a:rPr>
              <a:t> </a:t>
            </a:r>
            <a:r>
              <a:rPr sz="1500" b="1" spc="-5" dirty="0" err="1" smtClean="0">
                <a:solidFill>
                  <a:srgbClr val="005CA9"/>
                </a:solidFill>
                <a:latin typeface="Carlito"/>
                <a:cs typeface="Carlito"/>
              </a:rPr>
              <a:t>пациентами</a:t>
            </a:r>
            <a:r>
              <a:rPr sz="1500" b="1" spc="-5" dirty="0" smtClean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с </a:t>
            </a:r>
            <a:r>
              <a:rPr sz="1500" b="1" spc="-5" dirty="0">
                <a:solidFill>
                  <a:srgbClr val="005CA9"/>
                </a:solidFill>
                <a:latin typeface="Carlito"/>
                <a:cs typeface="Carlito"/>
              </a:rPr>
              <a:t>симптомами</a:t>
            </a:r>
            <a:r>
              <a:rPr sz="1500" b="1" spc="-25" dirty="0">
                <a:solidFill>
                  <a:srgbClr val="005CA9"/>
                </a:solidFill>
                <a:latin typeface="Carlito"/>
                <a:cs typeface="Carlito"/>
              </a:rPr>
              <a:t> </a:t>
            </a:r>
            <a:r>
              <a:rPr sz="1500" b="1" dirty="0">
                <a:solidFill>
                  <a:srgbClr val="005CA9"/>
                </a:solidFill>
                <a:latin typeface="Carlito"/>
                <a:cs typeface="Carlito"/>
              </a:rPr>
              <a:t>ОРВИ</a:t>
            </a:r>
            <a:r>
              <a:rPr sz="1500" dirty="0">
                <a:solidFill>
                  <a:srgbClr val="005CA9"/>
                </a:solidFill>
                <a:latin typeface="Carlito"/>
                <a:cs typeface="Carlito"/>
              </a:rPr>
              <a:t>.</a:t>
            </a:r>
            <a:endParaRPr sz="1500" dirty="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А.В. Владзимирский, С.П.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Морозов, </a:t>
            </a: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С.С. Сименюра. Врач и информационные 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технологии,</a:t>
            </a:r>
            <a:r>
              <a:rPr sz="1500" spc="-229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2020.</a:t>
            </a:r>
            <a:endParaRPr sz="1500" dirty="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</a:pPr>
            <a:r>
              <a:rPr sz="1500" dirty="0">
                <a:solidFill>
                  <a:srgbClr val="565656"/>
                </a:solidFill>
                <a:latin typeface="Carlito"/>
                <a:cs typeface="Carlito"/>
              </a:rPr>
              <a:t>№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2. С.</a:t>
            </a:r>
            <a:r>
              <a:rPr sz="1500" spc="-1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arlito"/>
                <a:cs typeface="Carlito"/>
              </a:rPr>
              <a:t>52-63</a:t>
            </a:r>
            <a:endParaRPr sz="15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772" y="185674"/>
            <a:ext cx="1798828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</a:t>
            </a:r>
            <a:r>
              <a:rPr spc="-45" dirty="0"/>
              <a:t>O</a:t>
            </a:r>
            <a:r>
              <a:rPr spc="-5" dirty="0"/>
              <a:t>VI</a:t>
            </a:r>
            <a:r>
              <a:rPr dirty="0"/>
              <a:t>D</a:t>
            </a:r>
            <a:r>
              <a:rPr spc="-10" dirty="0"/>
              <a:t>-</a:t>
            </a:r>
            <a:r>
              <a:rPr dirty="0"/>
              <a:t>19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11423904" cy="5530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293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123565" algn="l"/>
                <a:tab pos="3124200" algn="l"/>
              </a:tabLst>
            </a:pPr>
            <a:r>
              <a:rPr dirty="0"/>
              <a:t>MRI of the </a:t>
            </a:r>
            <a:r>
              <a:rPr spc="-5" dirty="0"/>
              <a:t>lungs </a:t>
            </a:r>
            <a:r>
              <a:rPr dirty="0"/>
              <a:t>in </a:t>
            </a:r>
            <a:r>
              <a:rPr spc="-5" dirty="0"/>
              <a:t>patients with </a:t>
            </a:r>
            <a:r>
              <a:rPr spc="-10" dirty="0"/>
              <a:t>COVID-19: </a:t>
            </a:r>
            <a:r>
              <a:rPr dirty="0"/>
              <a:t>clinical</a:t>
            </a:r>
            <a:r>
              <a:rPr spc="-195" dirty="0"/>
              <a:t> </a:t>
            </a:r>
            <a:r>
              <a:rPr spc="-5" dirty="0"/>
              <a:t>case.</a:t>
            </a:r>
          </a:p>
          <a:p>
            <a:pPr marL="3122930" marR="2047239">
              <a:lnSpc>
                <a:spcPct val="100000"/>
              </a:lnSpc>
            </a:pPr>
            <a:r>
              <a:rPr b="0" spc="-45" dirty="0">
                <a:solidFill>
                  <a:srgbClr val="565656"/>
                </a:solidFill>
                <a:latin typeface="Carlito"/>
                <a:cs typeface="Carlito"/>
              </a:rPr>
              <a:t>S.P. </a:t>
            </a:r>
            <a:r>
              <a:rPr b="0" spc="-30" dirty="0">
                <a:solidFill>
                  <a:srgbClr val="565656"/>
                </a:solidFill>
                <a:latin typeface="Carlito"/>
                <a:cs typeface="Carlito"/>
              </a:rPr>
              <a:t>Morozov, </a:t>
            </a:r>
            <a:r>
              <a:rPr b="0" spc="-60" dirty="0">
                <a:solidFill>
                  <a:srgbClr val="565656"/>
                </a:solidFill>
                <a:latin typeface="Carlito"/>
                <a:cs typeface="Carlito"/>
              </a:rPr>
              <a:t>A.V.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Vladzymyrskyy, </a:t>
            </a:r>
            <a:r>
              <a:rPr b="0" spc="5" dirty="0">
                <a:solidFill>
                  <a:srgbClr val="565656"/>
                </a:solidFill>
                <a:latin typeface="Carlito"/>
                <a:cs typeface="Carlito"/>
              </a:rPr>
              <a:t>K.A. </a:t>
            </a:r>
            <a:r>
              <a:rPr b="0" spc="-10" dirty="0">
                <a:solidFill>
                  <a:srgbClr val="565656"/>
                </a:solidFill>
                <a:latin typeface="Carlito"/>
                <a:cs typeface="Carlito"/>
              </a:rPr>
              <a:t>Sergunova et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al.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Препринт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medRxiv.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DOI:  10.1101/2020.05.13.20088732.</a:t>
            </a:r>
            <a:r>
              <a:rPr b="0" spc="4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2020</a:t>
            </a:r>
          </a:p>
          <a:p>
            <a:pPr marL="312293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123565" algn="l"/>
                <a:tab pos="3124200" algn="l"/>
              </a:tabLst>
            </a:pPr>
            <a:r>
              <a:rPr spc="-5" dirty="0"/>
              <a:t>MosMedData: </a:t>
            </a:r>
            <a:r>
              <a:rPr spc="-10" dirty="0"/>
              <a:t>Chest </a:t>
            </a:r>
            <a:r>
              <a:rPr dirty="0"/>
              <a:t>CT </a:t>
            </a:r>
            <a:r>
              <a:rPr spc="-5" dirty="0"/>
              <a:t>Scans with </a:t>
            </a:r>
            <a:r>
              <a:rPr spc="-10" dirty="0"/>
              <a:t>COVID-19 Related</a:t>
            </a:r>
            <a:r>
              <a:rPr spc="-155" dirty="0"/>
              <a:t> </a:t>
            </a:r>
            <a:r>
              <a:rPr dirty="0"/>
              <a:t>Findings.</a:t>
            </a:r>
          </a:p>
          <a:p>
            <a:pPr marL="3122930" marR="1763395">
              <a:lnSpc>
                <a:spcPct val="100000"/>
              </a:lnSpc>
            </a:pPr>
            <a:r>
              <a:rPr b="0" spc="-45" dirty="0">
                <a:solidFill>
                  <a:srgbClr val="565656"/>
                </a:solidFill>
                <a:latin typeface="Carlito"/>
                <a:cs typeface="Carlito"/>
              </a:rPr>
              <a:t>S.P. </a:t>
            </a:r>
            <a:r>
              <a:rPr b="0" spc="-30" dirty="0">
                <a:solidFill>
                  <a:srgbClr val="565656"/>
                </a:solidFill>
                <a:latin typeface="Carlito"/>
                <a:cs typeface="Carlito"/>
              </a:rPr>
              <a:t>Morozov, </a:t>
            </a:r>
            <a:r>
              <a:rPr b="0" spc="-60" dirty="0">
                <a:solidFill>
                  <a:srgbClr val="565656"/>
                </a:solidFill>
                <a:latin typeface="Carlito"/>
                <a:cs typeface="Carlito"/>
              </a:rPr>
              <a:t>A.V.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Vladzymyrskyy,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A.E. </a:t>
            </a:r>
            <a:r>
              <a:rPr b="0" spc="-10" dirty="0">
                <a:solidFill>
                  <a:srgbClr val="565656"/>
                </a:solidFill>
                <a:latin typeface="Carlito"/>
                <a:cs typeface="Carlito"/>
              </a:rPr>
              <a:t>Andreychenko et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al. Препринт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medRxiv.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DOI:  10.1101/2020.05.20.20100362 2020.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arXiv:</a:t>
            </a:r>
            <a:r>
              <a:rPr b="0" spc="6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2005.06465.</a:t>
            </a:r>
          </a:p>
          <a:p>
            <a:pPr marL="312293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123565" algn="l"/>
                <a:tab pos="3124200" algn="l"/>
              </a:tabLst>
            </a:pPr>
            <a:r>
              <a:rPr dirty="0"/>
              <a:t>CT-based</a:t>
            </a:r>
            <a:r>
              <a:rPr spc="-45" dirty="0"/>
              <a:t> </a:t>
            </a:r>
            <a:r>
              <a:rPr spc="-10" dirty="0"/>
              <a:t>COVID-19</a:t>
            </a:r>
            <a:r>
              <a:rPr spc="-5" dirty="0"/>
              <a:t> </a:t>
            </a:r>
            <a:r>
              <a:rPr spc="-15" dirty="0"/>
              <a:t>Triage:</a:t>
            </a:r>
            <a:r>
              <a:rPr spc="-35" dirty="0"/>
              <a:t> </a:t>
            </a:r>
            <a:r>
              <a:rPr spc="-5" dirty="0"/>
              <a:t>Deep</a:t>
            </a:r>
            <a:r>
              <a:rPr spc="-30" dirty="0"/>
              <a:t> </a:t>
            </a:r>
            <a:r>
              <a:rPr spc="-5" dirty="0"/>
              <a:t>Multitask</a:t>
            </a:r>
            <a:r>
              <a:rPr spc="-50" dirty="0"/>
              <a:t> </a:t>
            </a:r>
            <a:r>
              <a:rPr dirty="0"/>
              <a:t>Learning</a:t>
            </a:r>
            <a:r>
              <a:rPr spc="-35" dirty="0"/>
              <a:t> </a:t>
            </a:r>
            <a:r>
              <a:rPr spc="-5" dirty="0"/>
              <a:t>Improves</a:t>
            </a:r>
            <a:r>
              <a:rPr spc="-50" dirty="0"/>
              <a:t> </a:t>
            </a:r>
            <a:r>
              <a:rPr spc="-5" dirty="0"/>
              <a:t>Joint</a:t>
            </a:r>
            <a:r>
              <a:rPr spc="-25" dirty="0"/>
              <a:t> </a:t>
            </a:r>
            <a:r>
              <a:rPr spc="-5" dirty="0"/>
              <a:t>Identification</a:t>
            </a:r>
            <a:r>
              <a:rPr spc="-4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Severity</a:t>
            </a:r>
          </a:p>
          <a:p>
            <a:pPr marL="312293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Quantification.</a:t>
            </a:r>
          </a:p>
          <a:p>
            <a:pPr marL="3122930">
              <a:lnSpc>
                <a:spcPct val="100000"/>
              </a:lnSpc>
            </a:pPr>
            <a:r>
              <a:rPr b="0" spc="-45" dirty="0">
                <a:solidFill>
                  <a:srgbClr val="565656"/>
                </a:solidFill>
                <a:latin typeface="Carlito"/>
                <a:cs typeface="Carlito"/>
              </a:rPr>
              <a:t>S.P. </a:t>
            </a:r>
            <a:r>
              <a:rPr b="0" spc="-30" dirty="0">
                <a:solidFill>
                  <a:srgbClr val="565656"/>
                </a:solidFill>
                <a:latin typeface="Carlito"/>
                <a:cs typeface="Carlito"/>
              </a:rPr>
              <a:t>Morozov,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I.A. Вlokhin, </a:t>
            </a:r>
            <a:r>
              <a:rPr b="0" spc="-30" dirty="0">
                <a:solidFill>
                  <a:srgbClr val="565656"/>
                </a:solidFill>
                <a:latin typeface="Carlito"/>
                <a:cs typeface="Carlito"/>
              </a:rPr>
              <a:t>V.A.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Gombolevskiy </a:t>
            </a:r>
            <a:r>
              <a:rPr b="0" spc="-10" dirty="0">
                <a:solidFill>
                  <a:srgbClr val="565656"/>
                </a:solidFill>
                <a:latin typeface="Carlito"/>
                <a:cs typeface="Carlito"/>
              </a:rPr>
              <a:t>et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al. </a:t>
            </a:r>
            <a:r>
              <a:rPr b="0" spc="-10" dirty="0">
                <a:solidFill>
                  <a:srgbClr val="565656"/>
                </a:solidFill>
                <a:latin typeface="Carlito"/>
                <a:cs typeface="Carlito"/>
              </a:rPr>
              <a:t>Препринт.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arXiv: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2006.01441.</a:t>
            </a:r>
            <a:r>
              <a:rPr b="0" spc="1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2020</a:t>
            </a:r>
          </a:p>
          <a:p>
            <a:pPr marL="3122930" marR="9969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123565" algn="l"/>
                <a:tab pos="3124200" algn="l"/>
              </a:tabLst>
            </a:pPr>
            <a:r>
              <a:rPr spc="-10" dirty="0"/>
              <a:t>Diagnostic </a:t>
            </a:r>
            <a:r>
              <a:rPr spc="-5" dirty="0"/>
              <a:t>Accuracy </a:t>
            </a:r>
            <a:r>
              <a:rPr dirty="0"/>
              <a:t>of </a:t>
            </a:r>
            <a:r>
              <a:rPr spc="-5" dirty="0"/>
              <a:t>Computed </a:t>
            </a:r>
            <a:r>
              <a:rPr spc="-25" dirty="0"/>
              <a:t>Tomography </a:t>
            </a:r>
            <a:r>
              <a:rPr spc="-10" dirty="0"/>
              <a:t>for </a:t>
            </a:r>
            <a:r>
              <a:rPr dirty="0"/>
              <a:t>Identifying </a:t>
            </a:r>
            <a:r>
              <a:rPr spc="-10" dirty="0"/>
              <a:t>Hospitalization </a:t>
            </a:r>
            <a:r>
              <a:rPr dirty="0"/>
              <a:t>in </a:t>
            </a:r>
            <a:r>
              <a:rPr spc="-10" dirty="0"/>
              <a:t>Patients </a:t>
            </a:r>
            <a:r>
              <a:rPr spc="-5" dirty="0"/>
              <a:t>with Suspected  </a:t>
            </a:r>
            <a:r>
              <a:rPr spc="-10" dirty="0"/>
              <a:t>COVID-19.</a:t>
            </a:r>
          </a:p>
          <a:p>
            <a:pPr marL="3124835">
              <a:lnSpc>
                <a:spcPct val="100000"/>
              </a:lnSpc>
            </a:pPr>
            <a:r>
              <a:rPr b="0" spc="-45" dirty="0">
                <a:solidFill>
                  <a:srgbClr val="565656"/>
                </a:solidFill>
                <a:latin typeface="Carlito"/>
                <a:cs typeface="Carlito"/>
              </a:rPr>
              <a:t>S.P. </a:t>
            </a:r>
            <a:r>
              <a:rPr b="0" spc="-30" dirty="0">
                <a:solidFill>
                  <a:srgbClr val="565656"/>
                </a:solidFill>
                <a:latin typeface="Carlito"/>
                <a:cs typeface="Carlito"/>
              </a:rPr>
              <a:t>Morozov, </a:t>
            </a:r>
            <a:r>
              <a:rPr b="0" spc="-60" dirty="0">
                <a:solidFill>
                  <a:srgbClr val="565656"/>
                </a:solidFill>
                <a:latin typeface="Carlito"/>
                <a:cs typeface="Carlito"/>
              </a:rPr>
              <a:t>A.V.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Vladzymyrskyy, </a:t>
            </a:r>
            <a:r>
              <a:rPr b="0" spc="-30" dirty="0">
                <a:solidFill>
                  <a:srgbClr val="565656"/>
                </a:solidFill>
                <a:latin typeface="Carlito"/>
                <a:cs typeface="Carlito"/>
              </a:rPr>
              <a:t>V.A.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Gombolevskiy </a:t>
            </a:r>
            <a:r>
              <a:rPr b="0" spc="-10" dirty="0">
                <a:solidFill>
                  <a:srgbClr val="565656"/>
                </a:solidFill>
                <a:latin typeface="Carlito"/>
                <a:cs typeface="Carlito"/>
              </a:rPr>
              <a:t>et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al.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Препринт.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arXiv: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2007.15476.</a:t>
            </a:r>
            <a:r>
              <a:rPr b="0" spc="9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2020.</a:t>
            </a:r>
          </a:p>
          <a:p>
            <a:pPr marL="312293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123565" algn="l"/>
                <a:tab pos="3124200" algn="l"/>
              </a:tabLst>
            </a:pPr>
            <a:r>
              <a:rPr dirty="0"/>
              <a:t>Risk </a:t>
            </a:r>
            <a:r>
              <a:rPr spc="-10" dirty="0"/>
              <a:t>factors for </a:t>
            </a:r>
            <a:r>
              <a:rPr spc="-5" dirty="0"/>
              <a:t>outcomes </a:t>
            </a:r>
            <a:r>
              <a:rPr dirty="0"/>
              <a:t>of </a:t>
            </a:r>
            <a:r>
              <a:rPr spc="-10" dirty="0"/>
              <a:t>COVID-19 </a:t>
            </a:r>
            <a:r>
              <a:rPr spc="-5" dirty="0"/>
              <a:t>patients: </a:t>
            </a:r>
            <a:r>
              <a:rPr dirty="0"/>
              <a:t>an </a:t>
            </a:r>
            <a:r>
              <a:rPr spc="-5" dirty="0"/>
              <a:t>observational study </a:t>
            </a:r>
            <a:r>
              <a:rPr dirty="0"/>
              <a:t>of </a:t>
            </a:r>
            <a:r>
              <a:rPr spc="-5" dirty="0"/>
              <a:t>795 572 patients </a:t>
            </a:r>
            <a:r>
              <a:rPr dirty="0"/>
              <a:t>in</a:t>
            </a:r>
            <a:r>
              <a:rPr spc="-200" dirty="0"/>
              <a:t> </a:t>
            </a:r>
            <a:r>
              <a:rPr dirty="0"/>
              <a:t>Russia</a:t>
            </a:r>
          </a:p>
          <a:p>
            <a:pPr marL="3121660">
              <a:lnSpc>
                <a:spcPct val="100000"/>
              </a:lnSpc>
            </a:pP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A.E. Demkina, </a:t>
            </a:r>
            <a:r>
              <a:rPr b="0" spc="-45" dirty="0">
                <a:solidFill>
                  <a:srgbClr val="565656"/>
                </a:solidFill>
                <a:latin typeface="Carlito"/>
                <a:cs typeface="Carlito"/>
              </a:rPr>
              <a:t>S.P. </a:t>
            </a:r>
            <a:r>
              <a:rPr b="0" spc="-30" dirty="0">
                <a:solidFill>
                  <a:srgbClr val="565656"/>
                </a:solidFill>
                <a:latin typeface="Carlito"/>
                <a:cs typeface="Carlito"/>
              </a:rPr>
              <a:t>Morozov, </a:t>
            </a:r>
            <a:r>
              <a:rPr b="0" spc="-60" dirty="0">
                <a:solidFill>
                  <a:srgbClr val="565656"/>
                </a:solidFill>
                <a:latin typeface="Carlito"/>
                <a:cs typeface="Carlito"/>
              </a:rPr>
              <a:t>A.V.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Vladzymyrskyy, </a:t>
            </a:r>
            <a:r>
              <a:rPr b="0" spc="-40" dirty="0">
                <a:solidFill>
                  <a:srgbClr val="565656"/>
                </a:solidFill>
                <a:latin typeface="Carlito"/>
                <a:cs typeface="Carlito"/>
              </a:rPr>
              <a:t>V.G.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Kljashtorny, </a:t>
            </a:r>
            <a:r>
              <a:rPr b="0" spc="-10" dirty="0">
                <a:solidFill>
                  <a:srgbClr val="565656"/>
                </a:solidFill>
                <a:latin typeface="Carlito"/>
                <a:cs typeface="Carlito"/>
              </a:rPr>
              <a:t>O.I. Guseva, </a:t>
            </a:r>
            <a:r>
              <a:rPr b="0" spc="-45" dirty="0">
                <a:solidFill>
                  <a:srgbClr val="565656"/>
                </a:solidFill>
                <a:latin typeface="Carlito"/>
                <a:cs typeface="Carlito"/>
              </a:rPr>
              <a:t>P.S.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Pugachev,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O.R.</a:t>
            </a:r>
            <a:r>
              <a:rPr b="0" spc="110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Artemova,</a:t>
            </a:r>
          </a:p>
          <a:p>
            <a:pPr marL="3121660" marR="2207260">
              <a:lnSpc>
                <a:spcPct val="100000"/>
              </a:lnSpc>
            </a:pPr>
            <a:r>
              <a:rPr b="0" spc="-60" dirty="0">
                <a:solidFill>
                  <a:srgbClr val="565656"/>
                </a:solidFill>
                <a:latin typeface="Carlito"/>
                <a:cs typeface="Carlito"/>
              </a:rPr>
              <a:t>R.V. </a:t>
            </a:r>
            <a:r>
              <a:rPr b="0" spc="-20" dirty="0">
                <a:solidFill>
                  <a:srgbClr val="565656"/>
                </a:solidFill>
                <a:latin typeface="Carlito"/>
                <a:cs typeface="Carlito"/>
              </a:rPr>
              <a:t>Reshetnikov,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V.A.Gombolevskiy,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M.N. Ryabinina. Препринт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medRxiv.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DOI:  10.1101/2020.11.02.20224253v1</a:t>
            </a:r>
          </a:p>
          <a:p>
            <a:pPr marL="312293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123565" algn="l"/>
                <a:tab pos="3124200" algn="l"/>
              </a:tabLst>
            </a:pPr>
            <a:r>
              <a:rPr spc="-10" dirty="0"/>
              <a:t>Re: </a:t>
            </a:r>
            <a:r>
              <a:rPr spc="-15" dirty="0"/>
              <a:t>Controversy </a:t>
            </a:r>
            <a:r>
              <a:rPr dirty="0"/>
              <a:t>in </a:t>
            </a:r>
            <a:r>
              <a:rPr spc="-5" dirty="0"/>
              <a:t>coronaViral Imaging </a:t>
            </a:r>
            <a:r>
              <a:rPr dirty="0"/>
              <a:t>and </a:t>
            </a:r>
            <a:r>
              <a:rPr spc="-5" dirty="0"/>
              <a:t>Diagnostics</a:t>
            </a:r>
            <a:r>
              <a:rPr spc="-150" dirty="0"/>
              <a:t> </a:t>
            </a:r>
            <a:r>
              <a:rPr spc="-10" dirty="0"/>
              <a:t>(COVID</a:t>
            </a:r>
            <a:r>
              <a:rPr spc="-10" dirty="0" smtClean="0"/>
              <a:t>)</a:t>
            </a:r>
            <a:endParaRPr lang="ru-RU" spc="-10" dirty="0" smtClean="0"/>
          </a:p>
          <a:p>
            <a:pPr marL="3121660"/>
            <a:r>
              <a:rPr b="0" dirty="0" smtClean="0">
                <a:solidFill>
                  <a:srgbClr val="565656"/>
                </a:solidFill>
                <a:latin typeface="Carlito"/>
                <a:cs typeface="Carlito"/>
              </a:rPr>
              <a:t>S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. </a:t>
            </a:r>
            <a:r>
              <a:rPr b="0" spc="-30" dirty="0">
                <a:solidFill>
                  <a:srgbClr val="565656"/>
                </a:solidFill>
                <a:latin typeface="Carlito"/>
                <a:cs typeface="Carlito"/>
              </a:rPr>
              <a:t>Morozov,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N.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Ledikhova, E. Panina,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N. </a:t>
            </a:r>
            <a:r>
              <a:rPr b="0" spc="-5" dirty="0">
                <a:solidFill>
                  <a:srgbClr val="565656"/>
                </a:solidFill>
                <a:latin typeface="Carlito"/>
                <a:cs typeface="Carlito"/>
              </a:rPr>
              <a:t>Polishchuk, I. </a:t>
            </a:r>
            <a:r>
              <a:rPr b="0" dirty="0">
                <a:solidFill>
                  <a:srgbClr val="565656"/>
                </a:solidFill>
                <a:latin typeface="Carlito"/>
                <a:cs typeface="Carlito"/>
              </a:rPr>
              <a:t>Shulkin, </a:t>
            </a:r>
            <a:r>
              <a:rPr b="0" spc="-70" dirty="0">
                <a:solidFill>
                  <a:srgbClr val="565656"/>
                </a:solidFill>
                <a:latin typeface="Carlito"/>
                <a:cs typeface="Carlito"/>
              </a:rPr>
              <a:t>V. 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Baryshov, O. </a:t>
            </a:r>
            <a:r>
              <a:rPr b="0" spc="-10" dirty="0">
                <a:solidFill>
                  <a:srgbClr val="565656"/>
                </a:solidFill>
                <a:latin typeface="Carlito"/>
                <a:cs typeface="Carlito"/>
              </a:rPr>
              <a:t>Mokienko, </a:t>
            </a:r>
            <a:r>
              <a:rPr b="0" spc="5" dirty="0">
                <a:solidFill>
                  <a:srgbClr val="565656"/>
                </a:solidFill>
                <a:latin typeface="Carlito"/>
                <a:cs typeface="Carlito"/>
              </a:rPr>
              <a:t>R.</a:t>
            </a:r>
            <a:r>
              <a:rPr b="0" spc="-15" dirty="0">
                <a:solidFill>
                  <a:srgbClr val="565656"/>
                </a:solidFill>
                <a:latin typeface="Carlito"/>
                <a:cs typeface="Carlito"/>
              </a:rPr>
              <a:t> </a:t>
            </a:r>
            <a:r>
              <a:rPr b="0" spc="-20" dirty="0" err="1">
                <a:solidFill>
                  <a:srgbClr val="565656"/>
                </a:solidFill>
              </a:rPr>
              <a:t>Reshetnikov</a:t>
            </a:r>
            <a:r>
              <a:rPr b="0" spc="-20" dirty="0" smtClean="0">
                <a:solidFill>
                  <a:srgbClr val="565656"/>
                </a:solidFill>
              </a:rPr>
              <a:t>,</a:t>
            </a:r>
            <a:r>
              <a:rPr lang="ru-RU" b="0" spc="-20" dirty="0" smtClean="0">
                <a:solidFill>
                  <a:srgbClr val="565656"/>
                </a:solidFill>
              </a:rPr>
              <a:t> </a:t>
            </a:r>
            <a:r>
              <a:rPr lang="en-US" b="0" spc="-20" dirty="0" err="1">
                <a:solidFill>
                  <a:srgbClr val="565656"/>
                </a:solidFill>
              </a:rPr>
              <a:t>V.Gombolevskiy</a:t>
            </a:r>
            <a:r>
              <a:rPr lang="en-US" b="0" spc="-20" dirty="0">
                <a:solidFill>
                  <a:srgbClr val="565656"/>
                </a:solidFill>
              </a:rPr>
              <a:t>. Clinical Radiology. 2020 Nov; 75(11): 871–872. </a:t>
            </a:r>
            <a:r>
              <a:rPr lang="en-US" b="0" spc="-20" dirty="0" err="1" smtClean="0">
                <a:solidFill>
                  <a:srgbClr val="565656"/>
                </a:solidFill>
              </a:rPr>
              <a:t>doi</a:t>
            </a:r>
            <a:r>
              <a:rPr lang="ru-RU" b="0" spc="-20" dirty="0" smtClean="0">
                <a:solidFill>
                  <a:srgbClr val="565656"/>
                </a:solidFill>
              </a:rPr>
              <a:t> </a:t>
            </a:r>
            <a:r>
              <a:rPr lang="en-US" b="0" spc="-5" dirty="0">
                <a:solidFill>
                  <a:srgbClr val="565656"/>
                </a:solidFill>
              </a:rPr>
              <a:t>10.1016/j.crad.2020.07.023</a:t>
            </a:r>
            <a:endParaRPr lang="en-US" b="0" dirty="0"/>
          </a:p>
          <a:p>
            <a:pPr marL="3121660">
              <a:lnSpc>
                <a:spcPct val="100000"/>
              </a:lnSpc>
            </a:pPr>
            <a:endParaRPr b="0" spc="-20" dirty="0">
              <a:solidFill>
                <a:srgbClr val="565656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C97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1594</Words>
  <Application>Microsoft Office PowerPoint</Application>
  <PresentationFormat>Широкоэкранный</PresentationFormat>
  <Paragraphs>67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Carlito</vt:lpstr>
      <vt:lpstr>Office Theme</vt:lpstr>
      <vt:lpstr>COVID-19</vt:lpstr>
      <vt:lpstr>COVID-19</vt:lpstr>
      <vt:lpstr>COVID-19</vt:lpstr>
      <vt:lpstr>COVID-19</vt:lpstr>
      <vt:lpstr>COVID-19</vt:lpstr>
      <vt:lpstr>COVID-19</vt:lpstr>
      <vt:lpstr>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Цыплакова</dc:creator>
  <cp:lastModifiedBy>Баскакова Александра Вячеславовна</cp:lastModifiedBy>
  <cp:revision>7</cp:revision>
  <dcterms:created xsi:type="dcterms:W3CDTF">2023-11-01T11:08:57Z</dcterms:created>
  <dcterms:modified xsi:type="dcterms:W3CDTF">2023-11-01T11:31:55Z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2023-11-01T00:00:00Z</vt:filetime>
  </property>
</Properties>
</file>