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4" r:id="rId1"/>
  </p:sldMasterIdLst>
  <p:notesMasterIdLst>
    <p:notesMasterId r:id="rId46"/>
  </p:notesMasterIdLst>
  <p:handoutMasterIdLst>
    <p:handoutMasterId r:id="rId47"/>
  </p:handoutMasterIdLst>
  <p:sldIdLst>
    <p:sldId id="256" r:id="rId2"/>
    <p:sldId id="306" r:id="rId3"/>
    <p:sldId id="264" r:id="rId4"/>
    <p:sldId id="304" r:id="rId5"/>
    <p:sldId id="305" r:id="rId6"/>
    <p:sldId id="307" r:id="rId7"/>
    <p:sldId id="311" r:id="rId8"/>
    <p:sldId id="310" r:id="rId9"/>
    <p:sldId id="309" r:id="rId10"/>
    <p:sldId id="295" r:id="rId11"/>
    <p:sldId id="308" r:id="rId12"/>
    <p:sldId id="312" r:id="rId13"/>
    <p:sldId id="266" r:id="rId14"/>
    <p:sldId id="313" r:id="rId15"/>
    <p:sldId id="274" r:id="rId16"/>
    <p:sldId id="267" r:id="rId17"/>
    <p:sldId id="271" r:id="rId18"/>
    <p:sldId id="268" r:id="rId19"/>
    <p:sldId id="269" r:id="rId20"/>
    <p:sldId id="272" r:id="rId21"/>
    <p:sldId id="273" r:id="rId22"/>
    <p:sldId id="275" r:id="rId23"/>
    <p:sldId id="277" r:id="rId24"/>
    <p:sldId id="278" r:id="rId25"/>
    <p:sldId id="279" r:id="rId26"/>
    <p:sldId id="281" r:id="rId27"/>
    <p:sldId id="282" r:id="rId28"/>
    <p:sldId id="283" r:id="rId29"/>
    <p:sldId id="284" r:id="rId30"/>
    <p:sldId id="285" r:id="rId31"/>
    <p:sldId id="296" r:id="rId32"/>
    <p:sldId id="314" r:id="rId33"/>
    <p:sldId id="298" r:id="rId34"/>
    <p:sldId id="299" r:id="rId35"/>
    <p:sldId id="315" r:id="rId36"/>
    <p:sldId id="316" r:id="rId37"/>
    <p:sldId id="317" r:id="rId38"/>
    <p:sldId id="318" r:id="rId39"/>
    <p:sldId id="319" r:id="rId40"/>
    <p:sldId id="320" r:id="rId41"/>
    <p:sldId id="321" r:id="rId42"/>
    <p:sldId id="302" r:id="rId43"/>
    <p:sldId id="293" r:id="rId44"/>
    <p:sldId id="257" r:id="rId45"/>
  </p:sldIdLst>
  <p:sldSz cx="12192000" cy="6858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845" userDrawn="1">
          <p15:clr>
            <a:srgbClr val="A4A3A4"/>
          </p15:clr>
        </p15:guide>
        <p15:guide id="3" orient="horz" pos="3838" userDrawn="1">
          <p15:clr>
            <a:srgbClr val="A4A3A4"/>
          </p15:clr>
        </p15:guide>
        <p15:guide id="4" pos="483" userDrawn="1">
          <p15:clr>
            <a:srgbClr val="A4A3A4"/>
          </p15:clr>
        </p15:guide>
        <p15:guide id="6" pos="7680" userDrawn="1">
          <p15:clr>
            <a:srgbClr val="A4A3A4"/>
          </p15:clr>
        </p15:guide>
        <p15:guide id="9" pos="7197" userDrawn="1">
          <p15:clr>
            <a:srgbClr val="A4A3A4"/>
          </p15:clr>
        </p15:guide>
        <p15:guide id="10" orient="horz" pos="2706" userDrawn="1">
          <p15:clr>
            <a:srgbClr val="A4A3A4"/>
          </p15:clr>
        </p15:guide>
        <p15:guide id="11" pos="529">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Всеволод Курганов" initials="ВК" lastIdx="1" clrIdx="0">
    <p:extLst>
      <p:ext uri="{19B8F6BF-5375-455C-9EA6-DF929625EA0E}">
        <p15:presenceInfo xmlns:p15="http://schemas.microsoft.com/office/powerpoint/2012/main" userId="Всеволод Курганов"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00"/>
    <a:srgbClr val="DB7500"/>
    <a:srgbClr val="005FAB"/>
    <a:srgbClr val="3D98E3"/>
    <a:srgbClr val="2E76B2"/>
    <a:srgbClr val="00B086"/>
    <a:srgbClr val="76ACE7"/>
    <a:srgbClr val="388ED4"/>
    <a:srgbClr val="00BC74"/>
    <a:srgbClr val="1BB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13" autoAdjust="0"/>
  </p:normalViewPr>
  <p:slideViewPr>
    <p:cSldViewPr showGuides="1">
      <p:cViewPr varScale="1">
        <p:scale>
          <a:sx n="128" d="100"/>
          <a:sy n="128" d="100"/>
        </p:scale>
        <p:origin x="156" y="702"/>
      </p:cViewPr>
      <p:guideLst>
        <p:guide orient="horz" pos="845"/>
        <p:guide orient="horz" pos="3838"/>
        <p:guide pos="483"/>
        <p:guide pos="7680"/>
        <p:guide pos="7197"/>
        <p:guide orient="horz" pos="2706"/>
        <p:guide pos="529"/>
      </p:guideLst>
    </p:cSldViewPr>
  </p:slideViewPr>
  <p:notesTextViewPr>
    <p:cViewPr>
      <p:scale>
        <a:sx n="1" d="1"/>
        <a:sy n="1" d="1"/>
      </p:scale>
      <p:origin x="0" y="0"/>
    </p:cViewPr>
  </p:notesTextViewPr>
  <p:notesViewPr>
    <p:cSldViewPr showGuides="1">
      <p:cViewPr varScale="1">
        <p:scale>
          <a:sx n="78" d="100"/>
          <a:sy n="78" d="100"/>
        </p:scale>
        <p:origin x="301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image" Target="../media/image77.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image" Target="../media/image7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877CE-217E-4CFE-8774-1B9693269A75}" type="doc">
      <dgm:prSet loTypeId="urn:microsoft.com/office/officeart/2005/8/layout/pList2" loCatId="list" qsTypeId="urn:microsoft.com/office/officeart/2005/8/quickstyle/simple3" qsCatId="simple" csTypeId="urn:microsoft.com/office/officeart/2005/8/colors/accent1_2" csCatId="accent1" phldr="1"/>
      <dgm:spPr/>
    </dgm:pt>
    <dgm:pt modelId="{0CBD2EC3-EDB3-482E-8476-C93E9186DB81}">
      <dgm:prSet phldrT="[Текст]" custT="1"/>
      <dgm:spPr/>
      <dgm:t>
        <a:bodyPr/>
        <a:lstStyle/>
        <a:p>
          <a:r>
            <a:rPr lang="ru-RU" sz="1600" dirty="0" smtClean="0"/>
            <a:t>Руки медперсонала</a:t>
          </a:r>
        </a:p>
        <a:p>
          <a:endParaRPr lang="ru-RU" sz="1600" dirty="0"/>
        </a:p>
      </dgm:t>
    </dgm:pt>
    <dgm:pt modelId="{A64EEAE7-8223-4593-8D13-56BC6C0908BD}" type="parTrans" cxnId="{78F279ED-6120-4BFB-B61D-E700933D976C}">
      <dgm:prSet/>
      <dgm:spPr/>
      <dgm:t>
        <a:bodyPr/>
        <a:lstStyle/>
        <a:p>
          <a:endParaRPr lang="ru-RU"/>
        </a:p>
      </dgm:t>
    </dgm:pt>
    <dgm:pt modelId="{01029F85-A0DF-4F52-B853-6BD51258254C}" type="sibTrans" cxnId="{78F279ED-6120-4BFB-B61D-E700933D976C}">
      <dgm:prSet/>
      <dgm:spPr/>
      <dgm:t>
        <a:bodyPr/>
        <a:lstStyle/>
        <a:p>
          <a:endParaRPr lang="ru-RU"/>
        </a:p>
      </dgm:t>
    </dgm:pt>
    <dgm:pt modelId="{CD653457-9D07-49D2-9D9A-3FC6E1183123}">
      <dgm:prSet phldrT="[Текст]" custT="1"/>
      <dgm:spPr/>
      <dgm:t>
        <a:bodyPr/>
        <a:lstStyle/>
        <a:p>
          <a:r>
            <a:rPr lang="ru-RU" sz="1600" dirty="0" smtClean="0"/>
            <a:t>Предметы ухода</a:t>
          </a:r>
          <a:endParaRPr lang="ru-RU" sz="1600" dirty="0"/>
        </a:p>
      </dgm:t>
    </dgm:pt>
    <dgm:pt modelId="{F829229F-637D-46CC-92B5-B841F6328E94}" type="parTrans" cxnId="{13B9FD8A-6BBB-4A89-95EF-BAA9EFADA422}">
      <dgm:prSet/>
      <dgm:spPr/>
      <dgm:t>
        <a:bodyPr/>
        <a:lstStyle/>
        <a:p>
          <a:endParaRPr lang="ru-RU"/>
        </a:p>
      </dgm:t>
    </dgm:pt>
    <dgm:pt modelId="{7030EDCA-4D95-4504-A990-38663B3A2AE1}" type="sibTrans" cxnId="{13B9FD8A-6BBB-4A89-95EF-BAA9EFADA422}">
      <dgm:prSet/>
      <dgm:spPr/>
      <dgm:t>
        <a:bodyPr/>
        <a:lstStyle/>
        <a:p>
          <a:endParaRPr lang="ru-RU"/>
        </a:p>
      </dgm:t>
    </dgm:pt>
    <dgm:pt modelId="{41231407-CF25-4B03-9484-4B1A02E94DA7}">
      <dgm:prSet phldrT="[Текст]" custT="1"/>
      <dgm:spPr/>
      <dgm:t>
        <a:bodyPr/>
        <a:lstStyle/>
        <a:p>
          <a:r>
            <a:rPr lang="ru-RU" sz="1400" dirty="0" smtClean="0"/>
            <a:t>Медицинский инструментарий/оборудование</a:t>
          </a:r>
          <a:endParaRPr lang="ru-RU" sz="1400" dirty="0"/>
        </a:p>
      </dgm:t>
    </dgm:pt>
    <dgm:pt modelId="{9FC29F76-DCF8-42ED-B811-FB663D47D9A9}" type="parTrans" cxnId="{5890741F-E0CA-4CEB-83F0-6C00E8C80AB8}">
      <dgm:prSet/>
      <dgm:spPr/>
      <dgm:t>
        <a:bodyPr/>
        <a:lstStyle/>
        <a:p>
          <a:endParaRPr lang="ru-RU"/>
        </a:p>
      </dgm:t>
    </dgm:pt>
    <dgm:pt modelId="{41AE9467-56EC-4635-BEF4-07A70FE88D77}" type="sibTrans" cxnId="{5890741F-E0CA-4CEB-83F0-6C00E8C80AB8}">
      <dgm:prSet/>
      <dgm:spPr/>
      <dgm:t>
        <a:bodyPr/>
        <a:lstStyle/>
        <a:p>
          <a:endParaRPr lang="ru-RU"/>
        </a:p>
      </dgm:t>
    </dgm:pt>
    <dgm:pt modelId="{904879BB-2BA4-4AC1-9F85-4C2216C8D683}">
      <dgm:prSet custT="1"/>
      <dgm:spPr/>
      <dgm:t>
        <a:bodyPr/>
        <a:lstStyle/>
        <a:p>
          <a:r>
            <a:rPr lang="ru-RU" sz="1600" dirty="0" smtClean="0"/>
            <a:t>Одежда персонала</a:t>
          </a:r>
          <a:endParaRPr lang="ru-RU" sz="1600" dirty="0"/>
        </a:p>
      </dgm:t>
    </dgm:pt>
    <dgm:pt modelId="{9F1450E8-69D2-4CCE-85A6-74DB2149237B}" type="parTrans" cxnId="{86D2CF90-776D-4354-8A8D-91E581723CD5}">
      <dgm:prSet/>
      <dgm:spPr/>
    </dgm:pt>
    <dgm:pt modelId="{44293EE6-F5EF-4B0D-BFC1-8B1B3D066CA0}" type="sibTrans" cxnId="{86D2CF90-776D-4354-8A8D-91E581723CD5}">
      <dgm:prSet/>
      <dgm:spPr/>
    </dgm:pt>
    <dgm:pt modelId="{765F8A16-E912-413A-9E55-7A1D8CC23F60}">
      <dgm:prSet custT="1"/>
      <dgm:spPr/>
      <dgm:t>
        <a:bodyPr/>
        <a:lstStyle/>
        <a:p>
          <a:r>
            <a:rPr lang="ru-RU" sz="1600" dirty="0" smtClean="0"/>
            <a:t>Перевязочный материал</a:t>
          </a:r>
          <a:endParaRPr lang="ru-RU" sz="1600" dirty="0"/>
        </a:p>
      </dgm:t>
    </dgm:pt>
    <dgm:pt modelId="{019870B1-73A2-41EF-A05E-9FCC8BD9C4E5}" type="parTrans" cxnId="{06F67DDC-BCE5-4882-8F4B-A0B111FC1A6C}">
      <dgm:prSet/>
      <dgm:spPr/>
    </dgm:pt>
    <dgm:pt modelId="{E87C3AA5-2400-48C0-842C-FE79739BA811}" type="sibTrans" cxnId="{06F67DDC-BCE5-4882-8F4B-A0B111FC1A6C}">
      <dgm:prSet/>
      <dgm:spPr/>
    </dgm:pt>
    <dgm:pt modelId="{BA335BA7-A462-4B16-8CE7-18F5DC96FEF7}" type="pres">
      <dgm:prSet presAssocID="{01F877CE-217E-4CFE-8774-1B9693269A75}" presName="Name0" presStyleCnt="0">
        <dgm:presLayoutVars>
          <dgm:dir/>
          <dgm:resizeHandles val="exact"/>
        </dgm:presLayoutVars>
      </dgm:prSet>
      <dgm:spPr/>
    </dgm:pt>
    <dgm:pt modelId="{2F649505-DE35-45B4-9325-2322AAB36F35}" type="pres">
      <dgm:prSet presAssocID="{01F877CE-217E-4CFE-8774-1B9693269A75}" presName="bkgdShp" presStyleLbl="alignAccFollowNode1" presStyleIdx="0" presStyleCnt="1"/>
      <dgm:spPr/>
    </dgm:pt>
    <dgm:pt modelId="{2D51A09E-7449-4AAC-B28F-F147A47F4EAD}" type="pres">
      <dgm:prSet presAssocID="{01F877CE-217E-4CFE-8774-1B9693269A75}" presName="linComp" presStyleCnt="0"/>
      <dgm:spPr/>
    </dgm:pt>
    <dgm:pt modelId="{9E0E0834-F963-4D3A-AD35-2B1BCE233BD5}" type="pres">
      <dgm:prSet presAssocID="{0CBD2EC3-EDB3-482E-8476-C93E9186DB81}" presName="compNode" presStyleCnt="0"/>
      <dgm:spPr/>
    </dgm:pt>
    <dgm:pt modelId="{D4FE4FAD-060C-451E-B447-F10FAC950F20}" type="pres">
      <dgm:prSet presAssocID="{0CBD2EC3-EDB3-482E-8476-C93E9186DB81}" presName="node" presStyleLbl="node1" presStyleIdx="0" presStyleCnt="5">
        <dgm:presLayoutVars>
          <dgm:bulletEnabled val="1"/>
        </dgm:presLayoutVars>
      </dgm:prSet>
      <dgm:spPr/>
      <dgm:t>
        <a:bodyPr/>
        <a:lstStyle/>
        <a:p>
          <a:endParaRPr lang="ru-RU"/>
        </a:p>
      </dgm:t>
    </dgm:pt>
    <dgm:pt modelId="{88D83AE6-81E4-415B-B0EA-C78CBB129397}" type="pres">
      <dgm:prSet presAssocID="{0CBD2EC3-EDB3-482E-8476-C93E9186DB81}" presName="invisiNode" presStyleLbl="node1" presStyleIdx="0" presStyleCnt="5"/>
      <dgm:spPr/>
    </dgm:pt>
    <dgm:pt modelId="{FDF9CB92-F3C9-4810-BD96-B04435275349}" type="pres">
      <dgm:prSet presAssocID="{0CBD2EC3-EDB3-482E-8476-C93E9186DB81}"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dgm:spPr>
    </dgm:pt>
    <dgm:pt modelId="{291F0E62-0568-42B1-9F59-BF90016731CB}" type="pres">
      <dgm:prSet presAssocID="{01029F85-A0DF-4F52-B853-6BD51258254C}" presName="sibTrans" presStyleLbl="sibTrans2D1" presStyleIdx="0" presStyleCnt="0"/>
      <dgm:spPr/>
      <dgm:t>
        <a:bodyPr/>
        <a:lstStyle/>
        <a:p>
          <a:endParaRPr lang="ru-RU"/>
        </a:p>
      </dgm:t>
    </dgm:pt>
    <dgm:pt modelId="{BB83A7F8-EA62-411E-B2F2-6B85D6A2E616}" type="pres">
      <dgm:prSet presAssocID="{904879BB-2BA4-4AC1-9F85-4C2216C8D683}" presName="compNode" presStyleCnt="0"/>
      <dgm:spPr/>
    </dgm:pt>
    <dgm:pt modelId="{5D11B889-FD35-4C7D-BE2D-D4D43F76A196}" type="pres">
      <dgm:prSet presAssocID="{904879BB-2BA4-4AC1-9F85-4C2216C8D683}" presName="node" presStyleLbl="node1" presStyleIdx="1" presStyleCnt="5">
        <dgm:presLayoutVars>
          <dgm:bulletEnabled val="1"/>
        </dgm:presLayoutVars>
      </dgm:prSet>
      <dgm:spPr/>
      <dgm:t>
        <a:bodyPr/>
        <a:lstStyle/>
        <a:p>
          <a:endParaRPr lang="ru-RU"/>
        </a:p>
      </dgm:t>
    </dgm:pt>
    <dgm:pt modelId="{2E85F3FE-661F-4EDD-A993-348F55F50A35}" type="pres">
      <dgm:prSet presAssocID="{904879BB-2BA4-4AC1-9F85-4C2216C8D683}" presName="invisiNode" presStyleLbl="node1" presStyleIdx="1" presStyleCnt="5"/>
      <dgm:spPr/>
    </dgm:pt>
    <dgm:pt modelId="{0156DBD7-9E8F-4AFE-A404-04D515B1C8E2}" type="pres">
      <dgm:prSet presAssocID="{904879BB-2BA4-4AC1-9F85-4C2216C8D683}"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dgm:spPr>
    </dgm:pt>
    <dgm:pt modelId="{653A9131-7216-4750-9135-45AFE41D67A1}" type="pres">
      <dgm:prSet presAssocID="{44293EE6-F5EF-4B0D-BFC1-8B1B3D066CA0}" presName="sibTrans" presStyleLbl="sibTrans2D1" presStyleIdx="0" presStyleCnt="0"/>
      <dgm:spPr/>
    </dgm:pt>
    <dgm:pt modelId="{7F9141A7-B34C-4278-8784-1CA45AA3C9A9}" type="pres">
      <dgm:prSet presAssocID="{765F8A16-E912-413A-9E55-7A1D8CC23F60}" presName="compNode" presStyleCnt="0"/>
      <dgm:spPr/>
    </dgm:pt>
    <dgm:pt modelId="{2E9B971F-416D-4A56-B86B-7366DD477010}" type="pres">
      <dgm:prSet presAssocID="{765F8A16-E912-413A-9E55-7A1D8CC23F60}" presName="node" presStyleLbl="node1" presStyleIdx="2" presStyleCnt="5">
        <dgm:presLayoutVars>
          <dgm:bulletEnabled val="1"/>
        </dgm:presLayoutVars>
      </dgm:prSet>
      <dgm:spPr/>
      <dgm:t>
        <a:bodyPr/>
        <a:lstStyle/>
        <a:p>
          <a:endParaRPr lang="ru-RU"/>
        </a:p>
      </dgm:t>
    </dgm:pt>
    <dgm:pt modelId="{CCCDEBC3-F066-42AC-9204-8D02C172AC86}" type="pres">
      <dgm:prSet presAssocID="{765F8A16-E912-413A-9E55-7A1D8CC23F60}" presName="invisiNode" presStyleLbl="node1" presStyleIdx="2" presStyleCnt="5"/>
      <dgm:spPr/>
    </dgm:pt>
    <dgm:pt modelId="{F40C55EF-19B6-4663-9A12-061D766A2425}" type="pres">
      <dgm:prSet presAssocID="{765F8A16-E912-413A-9E55-7A1D8CC23F60}"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dgm:spPr>
    </dgm:pt>
    <dgm:pt modelId="{D6E07118-D06A-4984-9F09-67423919A278}" type="pres">
      <dgm:prSet presAssocID="{E87C3AA5-2400-48C0-842C-FE79739BA811}" presName="sibTrans" presStyleLbl="sibTrans2D1" presStyleIdx="0" presStyleCnt="0"/>
      <dgm:spPr/>
    </dgm:pt>
    <dgm:pt modelId="{0B917F0E-EFEC-4943-A28A-4B0990D321A7}" type="pres">
      <dgm:prSet presAssocID="{CD653457-9D07-49D2-9D9A-3FC6E1183123}" presName="compNode" presStyleCnt="0"/>
      <dgm:spPr/>
    </dgm:pt>
    <dgm:pt modelId="{D1921E5F-B08D-4CD8-8455-A887B4878F9B}" type="pres">
      <dgm:prSet presAssocID="{CD653457-9D07-49D2-9D9A-3FC6E1183123}" presName="node" presStyleLbl="node1" presStyleIdx="3" presStyleCnt="5">
        <dgm:presLayoutVars>
          <dgm:bulletEnabled val="1"/>
        </dgm:presLayoutVars>
      </dgm:prSet>
      <dgm:spPr/>
      <dgm:t>
        <a:bodyPr/>
        <a:lstStyle/>
        <a:p>
          <a:endParaRPr lang="ru-RU"/>
        </a:p>
      </dgm:t>
    </dgm:pt>
    <dgm:pt modelId="{93149A4B-D209-42FC-AB87-3DEF41DDF1FD}" type="pres">
      <dgm:prSet presAssocID="{CD653457-9D07-49D2-9D9A-3FC6E1183123}" presName="invisiNode" presStyleLbl="node1" presStyleIdx="3" presStyleCnt="5"/>
      <dgm:spPr/>
    </dgm:pt>
    <dgm:pt modelId="{E53E94E7-491F-4843-9FDD-2448094D5A9B}" type="pres">
      <dgm:prSet presAssocID="{CD653457-9D07-49D2-9D9A-3FC6E1183123}"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8000" b="-38000"/>
          </a:stretch>
        </a:blipFill>
      </dgm:spPr>
    </dgm:pt>
    <dgm:pt modelId="{42B2D5B8-DA2E-4846-BD62-5F510B564F0A}" type="pres">
      <dgm:prSet presAssocID="{7030EDCA-4D95-4504-A990-38663B3A2AE1}" presName="sibTrans" presStyleLbl="sibTrans2D1" presStyleIdx="0" presStyleCnt="0"/>
      <dgm:spPr/>
      <dgm:t>
        <a:bodyPr/>
        <a:lstStyle/>
        <a:p>
          <a:endParaRPr lang="ru-RU"/>
        </a:p>
      </dgm:t>
    </dgm:pt>
    <dgm:pt modelId="{200CD1EB-AE47-448D-B25A-5DF58A3AF100}" type="pres">
      <dgm:prSet presAssocID="{41231407-CF25-4B03-9484-4B1A02E94DA7}" presName="compNode" presStyleCnt="0"/>
      <dgm:spPr/>
    </dgm:pt>
    <dgm:pt modelId="{997ABB2F-8038-44E5-BC29-4F25A98309DB}" type="pres">
      <dgm:prSet presAssocID="{41231407-CF25-4B03-9484-4B1A02E94DA7}" presName="node" presStyleLbl="node1" presStyleIdx="4" presStyleCnt="5">
        <dgm:presLayoutVars>
          <dgm:bulletEnabled val="1"/>
        </dgm:presLayoutVars>
      </dgm:prSet>
      <dgm:spPr/>
      <dgm:t>
        <a:bodyPr/>
        <a:lstStyle/>
        <a:p>
          <a:endParaRPr lang="ru-RU"/>
        </a:p>
      </dgm:t>
    </dgm:pt>
    <dgm:pt modelId="{53F37CE0-270B-45B9-90E5-C41CF2B63A4E}" type="pres">
      <dgm:prSet presAssocID="{41231407-CF25-4B03-9484-4B1A02E94DA7}" presName="invisiNode" presStyleLbl="node1" presStyleIdx="4" presStyleCnt="5"/>
      <dgm:spPr/>
    </dgm:pt>
    <dgm:pt modelId="{6C80FBDB-E10C-4709-993E-E9100CFB6B9E}" type="pres">
      <dgm:prSet presAssocID="{41231407-CF25-4B03-9484-4B1A02E94DA7}"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38000" b="-38000"/>
          </a:stretch>
        </a:blipFill>
      </dgm:spPr>
    </dgm:pt>
  </dgm:ptLst>
  <dgm:cxnLst>
    <dgm:cxn modelId="{06F67DDC-BCE5-4882-8F4B-A0B111FC1A6C}" srcId="{01F877CE-217E-4CFE-8774-1B9693269A75}" destId="{765F8A16-E912-413A-9E55-7A1D8CC23F60}" srcOrd="2" destOrd="0" parTransId="{019870B1-73A2-41EF-A05E-9FCC8BD9C4E5}" sibTransId="{E87C3AA5-2400-48C0-842C-FE79739BA811}"/>
    <dgm:cxn modelId="{78F279ED-6120-4BFB-B61D-E700933D976C}" srcId="{01F877CE-217E-4CFE-8774-1B9693269A75}" destId="{0CBD2EC3-EDB3-482E-8476-C93E9186DB81}" srcOrd="0" destOrd="0" parTransId="{A64EEAE7-8223-4593-8D13-56BC6C0908BD}" sibTransId="{01029F85-A0DF-4F52-B853-6BD51258254C}"/>
    <dgm:cxn modelId="{13B9FD8A-6BBB-4A89-95EF-BAA9EFADA422}" srcId="{01F877CE-217E-4CFE-8774-1B9693269A75}" destId="{CD653457-9D07-49D2-9D9A-3FC6E1183123}" srcOrd="3" destOrd="0" parTransId="{F829229F-637D-46CC-92B5-B841F6328E94}" sibTransId="{7030EDCA-4D95-4504-A990-38663B3A2AE1}"/>
    <dgm:cxn modelId="{C0127B00-4CE7-47B2-BCD9-A136C2FA73B8}" type="presOf" srcId="{904879BB-2BA4-4AC1-9F85-4C2216C8D683}" destId="{5D11B889-FD35-4C7D-BE2D-D4D43F76A196}" srcOrd="0" destOrd="0" presId="urn:microsoft.com/office/officeart/2005/8/layout/pList2"/>
    <dgm:cxn modelId="{1418A899-5CCF-4B41-973B-BCCE5A35D48D}" type="presOf" srcId="{41231407-CF25-4B03-9484-4B1A02E94DA7}" destId="{997ABB2F-8038-44E5-BC29-4F25A98309DB}" srcOrd="0" destOrd="0" presId="urn:microsoft.com/office/officeart/2005/8/layout/pList2"/>
    <dgm:cxn modelId="{193F18B5-4C95-437C-A7D3-FB87EFEB15BF}" type="presOf" srcId="{0CBD2EC3-EDB3-482E-8476-C93E9186DB81}" destId="{D4FE4FAD-060C-451E-B447-F10FAC950F20}" srcOrd="0" destOrd="0" presId="urn:microsoft.com/office/officeart/2005/8/layout/pList2"/>
    <dgm:cxn modelId="{C352ECAA-8EDB-475F-AF84-43EECA612D3E}" type="presOf" srcId="{765F8A16-E912-413A-9E55-7A1D8CC23F60}" destId="{2E9B971F-416D-4A56-B86B-7366DD477010}" srcOrd="0" destOrd="0" presId="urn:microsoft.com/office/officeart/2005/8/layout/pList2"/>
    <dgm:cxn modelId="{86D2CF90-776D-4354-8A8D-91E581723CD5}" srcId="{01F877CE-217E-4CFE-8774-1B9693269A75}" destId="{904879BB-2BA4-4AC1-9F85-4C2216C8D683}" srcOrd="1" destOrd="0" parTransId="{9F1450E8-69D2-4CCE-85A6-74DB2149237B}" sibTransId="{44293EE6-F5EF-4B0D-BFC1-8B1B3D066CA0}"/>
    <dgm:cxn modelId="{5890741F-E0CA-4CEB-83F0-6C00E8C80AB8}" srcId="{01F877CE-217E-4CFE-8774-1B9693269A75}" destId="{41231407-CF25-4B03-9484-4B1A02E94DA7}" srcOrd="4" destOrd="0" parTransId="{9FC29F76-DCF8-42ED-B811-FB663D47D9A9}" sibTransId="{41AE9467-56EC-4635-BEF4-07A70FE88D77}"/>
    <dgm:cxn modelId="{80B8AC5F-8560-433A-B3E1-8A30B4BC8BBC}" type="presOf" srcId="{CD653457-9D07-49D2-9D9A-3FC6E1183123}" destId="{D1921E5F-B08D-4CD8-8455-A887B4878F9B}" srcOrd="0" destOrd="0" presId="urn:microsoft.com/office/officeart/2005/8/layout/pList2"/>
    <dgm:cxn modelId="{796D33B7-3C51-4C97-94F2-75DB49681436}" type="presOf" srcId="{01F877CE-217E-4CFE-8774-1B9693269A75}" destId="{BA335BA7-A462-4B16-8CE7-18F5DC96FEF7}" srcOrd="0" destOrd="0" presId="urn:microsoft.com/office/officeart/2005/8/layout/pList2"/>
    <dgm:cxn modelId="{74184687-7135-4542-8E00-FAA674DF356C}" type="presOf" srcId="{7030EDCA-4D95-4504-A990-38663B3A2AE1}" destId="{42B2D5B8-DA2E-4846-BD62-5F510B564F0A}" srcOrd="0" destOrd="0" presId="urn:microsoft.com/office/officeart/2005/8/layout/pList2"/>
    <dgm:cxn modelId="{8F3DFC94-3C5B-4F64-87ED-4CAB1A6BE519}" type="presOf" srcId="{E87C3AA5-2400-48C0-842C-FE79739BA811}" destId="{D6E07118-D06A-4984-9F09-67423919A278}" srcOrd="0" destOrd="0" presId="urn:microsoft.com/office/officeart/2005/8/layout/pList2"/>
    <dgm:cxn modelId="{0830C123-524C-4234-8C93-A21CD2CE92CA}" type="presOf" srcId="{44293EE6-F5EF-4B0D-BFC1-8B1B3D066CA0}" destId="{653A9131-7216-4750-9135-45AFE41D67A1}" srcOrd="0" destOrd="0" presId="urn:microsoft.com/office/officeart/2005/8/layout/pList2"/>
    <dgm:cxn modelId="{842A4446-D855-4DF2-937A-1299AA656C9B}" type="presOf" srcId="{01029F85-A0DF-4F52-B853-6BD51258254C}" destId="{291F0E62-0568-42B1-9F59-BF90016731CB}" srcOrd="0" destOrd="0" presId="urn:microsoft.com/office/officeart/2005/8/layout/pList2"/>
    <dgm:cxn modelId="{AB4A4584-DB86-4BD8-82A2-9C5C956C25F1}" type="presParOf" srcId="{BA335BA7-A462-4B16-8CE7-18F5DC96FEF7}" destId="{2F649505-DE35-45B4-9325-2322AAB36F35}" srcOrd="0" destOrd="0" presId="urn:microsoft.com/office/officeart/2005/8/layout/pList2"/>
    <dgm:cxn modelId="{3BCB4347-A06D-4D7B-B5C2-21EEADDD11CA}" type="presParOf" srcId="{BA335BA7-A462-4B16-8CE7-18F5DC96FEF7}" destId="{2D51A09E-7449-4AAC-B28F-F147A47F4EAD}" srcOrd="1" destOrd="0" presId="urn:microsoft.com/office/officeart/2005/8/layout/pList2"/>
    <dgm:cxn modelId="{2472915A-527E-4052-8367-C313AC2E05FE}" type="presParOf" srcId="{2D51A09E-7449-4AAC-B28F-F147A47F4EAD}" destId="{9E0E0834-F963-4D3A-AD35-2B1BCE233BD5}" srcOrd="0" destOrd="0" presId="urn:microsoft.com/office/officeart/2005/8/layout/pList2"/>
    <dgm:cxn modelId="{178FA286-13A2-4B01-AD81-E16C70A2871B}" type="presParOf" srcId="{9E0E0834-F963-4D3A-AD35-2B1BCE233BD5}" destId="{D4FE4FAD-060C-451E-B447-F10FAC950F20}" srcOrd="0" destOrd="0" presId="urn:microsoft.com/office/officeart/2005/8/layout/pList2"/>
    <dgm:cxn modelId="{B75953FE-CCBC-40DA-BA4F-63075BE15E25}" type="presParOf" srcId="{9E0E0834-F963-4D3A-AD35-2B1BCE233BD5}" destId="{88D83AE6-81E4-415B-B0EA-C78CBB129397}" srcOrd="1" destOrd="0" presId="urn:microsoft.com/office/officeart/2005/8/layout/pList2"/>
    <dgm:cxn modelId="{0EE28563-7ED3-4D82-BA01-365DB4AB6DF4}" type="presParOf" srcId="{9E0E0834-F963-4D3A-AD35-2B1BCE233BD5}" destId="{FDF9CB92-F3C9-4810-BD96-B04435275349}" srcOrd="2" destOrd="0" presId="urn:microsoft.com/office/officeart/2005/8/layout/pList2"/>
    <dgm:cxn modelId="{10E7C7AD-FF2B-450C-8DE6-776DABDE2BD3}" type="presParOf" srcId="{2D51A09E-7449-4AAC-B28F-F147A47F4EAD}" destId="{291F0E62-0568-42B1-9F59-BF90016731CB}" srcOrd="1" destOrd="0" presId="urn:microsoft.com/office/officeart/2005/8/layout/pList2"/>
    <dgm:cxn modelId="{7E7C597C-216E-47F0-85AA-614F89DC87AD}" type="presParOf" srcId="{2D51A09E-7449-4AAC-B28F-F147A47F4EAD}" destId="{BB83A7F8-EA62-411E-B2F2-6B85D6A2E616}" srcOrd="2" destOrd="0" presId="urn:microsoft.com/office/officeart/2005/8/layout/pList2"/>
    <dgm:cxn modelId="{1EBC2BA1-C7E5-45C5-BEC5-85A8721E00D7}" type="presParOf" srcId="{BB83A7F8-EA62-411E-B2F2-6B85D6A2E616}" destId="{5D11B889-FD35-4C7D-BE2D-D4D43F76A196}" srcOrd="0" destOrd="0" presId="urn:microsoft.com/office/officeart/2005/8/layout/pList2"/>
    <dgm:cxn modelId="{4EFB83D8-6327-4D25-9D65-6FDD5CE8E14E}" type="presParOf" srcId="{BB83A7F8-EA62-411E-B2F2-6B85D6A2E616}" destId="{2E85F3FE-661F-4EDD-A993-348F55F50A35}" srcOrd="1" destOrd="0" presId="urn:microsoft.com/office/officeart/2005/8/layout/pList2"/>
    <dgm:cxn modelId="{68981120-9C0C-42D4-A973-16877B75B0ED}" type="presParOf" srcId="{BB83A7F8-EA62-411E-B2F2-6B85D6A2E616}" destId="{0156DBD7-9E8F-4AFE-A404-04D515B1C8E2}" srcOrd="2" destOrd="0" presId="urn:microsoft.com/office/officeart/2005/8/layout/pList2"/>
    <dgm:cxn modelId="{39C20D33-0912-4657-B104-4E25B882B034}" type="presParOf" srcId="{2D51A09E-7449-4AAC-B28F-F147A47F4EAD}" destId="{653A9131-7216-4750-9135-45AFE41D67A1}" srcOrd="3" destOrd="0" presId="urn:microsoft.com/office/officeart/2005/8/layout/pList2"/>
    <dgm:cxn modelId="{3E9AF774-74B1-44AD-8366-5041E8AF35C8}" type="presParOf" srcId="{2D51A09E-7449-4AAC-B28F-F147A47F4EAD}" destId="{7F9141A7-B34C-4278-8784-1CA45AA3C9A9}" srcOrd="4" destOrd="0" presId="urn:microsoft.com/office/officeart/2005/8/layout/pList2"/>
    <dgm:cxn modelId="{D1A39CDA-D5BC-4AE7-8A42-F46054E5DC92}" type="presParOf" srcId="{7F9141A7-B34C-4278-8784-1CA45AA3C9A9}" destId="{2E9B971F-416D-4A56-B86B-7366DD477010}" srcOrd="0" destOrd="0" presId="urn:microsoft.com/office/officeart/2005/8/layout/pList2"/>
    <dgm:cxn modelId="{1E81BF5A-BFB4-4BF6-BCD2-47C97379E704}" type="presParOf" srcId="{7F9141A7-B34C-4278-8784-1CA45AA3C9A9}" destId="{CCCDEBC3-F066-42AC-9204-8D02C172AC86}" srcOrd="1" destOrd="0" presId="urn:microsoft.com/office/officeart/2005/8/layout/pList2"/>
    <dgm:cxn modelId="{60EA37A0-4E4B-4518-B3DE-C01EE9890875}" type="presParOf" srcId="{7F9141A7-B34C-4278-8784-1CA45AA3C9A9}" destId="{F40C55EF-19B6-4663-9A12-061D766A2425}" srcOrd="2" destOrd="0" presId="urn:microsoft.com/office/officeart/2005/8/layout/pList2"/>
    <dgm:cxn modelId="{9C8FC15D-F802-40FB-AB01-84C17D294CA2}" type="presParOf" srcId="{2D51A09E-7449-4AAC-B28F-F147A47F4EAD}" destId="{D6E07118-D06A-4984-9F09-67423919A278}" srcOrd="5" destOrd="0" presId="urn:microsoft.com/office/officeart/2005/8/layout/pList2"/>
    <dgm:cxn modelId="{017128E3-3CC3-43CD-8E90-B48F6A9E8FA1}" type="presParOf" srcId="{2D51A09E-7449-4AAC-B28F-F147A47F4EAD}" destId="{0B917F0E-EFEC-4943-A28A-4B0990D321A7}" srcOrd="6" destOrd="0" presId="urn:microsoft.com/office/officeart/2005/8/layout/pList2"/>
    <dgm:cxn modelId="{24178668-5C9F-40EE-9091-093812369A3B}" type="presParOf" srcId="{0B917F0E-EFEC-4943-A28A-4B0990D321A7}" destId="{D1921E5F-B08D-4CD8-8455-A887B4878F9B}" srcOrd="0" destOrd="0" presId="urn:microsoft.com/office/officeart/2005/8/layout/pList2"/>
    <dgm:cxn modelId="{26EBA90C-CFB3-44FB-A907-223AED7B326A}" type="presParOf" srcId="{0B917F0E-EFEC-4943-A28A-4B0990D321A7}" destId="{93149A4B-D209-42FC-AB87-3DEF41DDF1FD}" srcOrd="1" destOrd="0" presId="urn:microsoft.com/office/officeart/2005/8/layout/pList2"/>
    <dgm:cxn modelId="{AE923D71-4A55-418D-9A8E-2ACA2875207A}" type="presParOf" srcId="{0B917F0E-EFEC-4943-A28A-4B0990D321A7}" destId="{E53E94E7-491F-4843-9FDD-2448094D5A9B}" srcOrd="2" destOrd="0" presId="urn:microsoft.com/office/officeart/2005/8/layout/pList2"/>
    <dgm:cxn modelId="{DF833014-E2D5-43AB-AFC4-07DA90F522F2}" type="presParOf" srcId="{2D51A09E-7449-4AAC-B28F-F147A47F4EAD}" destId="{42B2D5B8-DA2E-4846-BD62-5F510B564F0A}" srcOrd="7" destOrd="0" presId="urn:microsoft.com/office/officeart/2005/8/layout/pList2"/>
    <dgm:cxn modelId="{953AD406-AE0F-4EC9-A5E1-6DC1DF0CC093}" type="presParOf" srcId="{2D51A09E-7449-4AAC-B28F-F147A47F4EAD}" destId="{200CD1EB-AE47-448D-B25A-5DF58A3AF100}" srcOrd="8" destOrd="0" presId="urn:microsoft.com/office/officeart/2005/8/layout/pList2"/>
    <dgm:cxn modelId="{DCE2683C-BD8E-4228-9C60-ADB87F8A0B55}" type="presParOf" srcId="{200CD1EB-AE47-448D-B25A-5DF58A3AF100}" destId="{997ABB2F-8038-44E5-BC29-4F25A98309DB}" srcOrd="0" destOrd="0" presId="urn:microsoft.com/office/officeart/2005/8/layout/pList2"/>
    <dgm:cxn modelId="{B7E0F0E5-B15A-4332-8F10-06F26A8976BF}" type="presParOf" srcId="{200CD1EB-AE47-448D-B25A-5DF58A3AF100}" destId="{53F37CE0-270B-45B9-90E5-C41CF2B63A4E}" srcOrd="1" destOrd="0" presId="urn:microsoft.com/office/officeart/2005/8/layout/pList2"/>
    <dgm:cxn modelId="{BB6B3E88-B5B7-4CE0-AC33-83BDE25B0E8A}" type="presParOf" srcId="{200CD1EB-AE47-448D-B25A-5DF58A3AF100}" destId="{6C80FBDB-E10C-4709-993E-E9100CFB6B9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5B7DB9-D8E3-43E3-B6AB-CE639E993AB8}" type="doc">
      <dgm:prSet loTypeId="urn:microsoft.com/office/officeart/2008/layout/AlternatingHexagons" loCatId="list" qsTypeId="urn:microsoft.com/office/officeart/2005/8/quickstyle/simple3" qsCatId="simple" csTypeId="urn:microsoft.com/office/officeart/2005/8/colors/accent1_2" csCatId="accent1" phldr="1"/>
      <dgm:spPr/>
      <dgm:t>
        <a:bodyPr/>
        <a:lstStyle/>
        <a:p>
          <a:endParaRPr lang="ru-RU"/>
        </a:p>
      </dgm:t>
    </dgm:pt>
    <dgm:pt modelId="{7C775461-8F6A-4FDB-909B-2D271D5F8F4F}">
      <dgm:prSet phldrT="[Текст]"/>
      <dgm:spPr/>
      <dgm:t>
        <a:bodyPr/>
        <a:lstStyle/>
        <a:p>
          <a:r>
            <a:rPr lang="ru-RU" dirty="0" err="1" smtClean="0"/>
            <a:t>Хлорактивные</a:t>
          </a:r>
          <a:endParaRPr lang="ru-RU" dirty="0"/>
        </a:p>
      </dgm:t>
    </dgm:pt>
    <dgm:pt modelId="{72075C6B-2F25-4E0E-B4D8-CEA9672E895D}" type="parTrans" cxnId="{BA9C1731-DA84-44C5-8FC8-9DE85AD6DA1D}">
      <dgm:prSet/>
      <dgm:spPr/>
      <dgm:t>
        <a:bodyPr/>
        <a:lstStyle/>
        <a:p>
          <a:endParaRPr lang="ru-RU"/>
        </a:p>
      </dgm:t>
    </dgm:pt>
    <dgm:pt modelId="{8B8B1AFA-51EC-430C-BED5-1A01E78FE9B5}" type="sibTrans" cxnId="{BA9C1731-DA84-44C5-8FC8-9DE85AD6DA1D}">
      <dgm:prSet/>
      <dgm:spPr/>
      <dgm:t>
        <a:bodyPr/>
        <a:lstStyle/>
        <a:p>
          <a:endParaRPr lang="ru-RU"/>
        </a:p>
      </dgm:t>
    </dgm:pt>
    <dgm:pt modelId="{7824FDBF-5205-47A9-A470-92154C9FA7AE}">
      <dgm:prSet phldrT="[Текст]"/>
      <dgm:spPr/>
      <dgm:t>
        <a:bodyPr/>
        <a:lstStyle/>
        <a:p>
          <a:r>
            <a:rPr lang="ru-RU" dirty="0" smtClean="0"/>
            <a:t>КПАВ</a:t>
          </a:r>
          <a:endParaRPr lang="ru-RU" dirty="0"/>
        </a:p>
      </dgm:t>
    </dgm:pt>
    <dgm:pt modelId="{40584ED8-B9D4-4775-A9E9-53D78248B647}" type="parTrans" cxnId="{89561E61-882E-492A-9752-678F498D6B9F}">
      <dgm:prSet/>
      <dgm:spPr/>
      <dgm:t>
        <a:bodyPr/>
        <a:lstStyle/>
        <a:p>
          <a:endParaRPr lang="ru-RU"/>
        </a:p>
      </dgm:t>
    </dgm:pt>
    <dgm:pt modelId="{628A706F-75D0-4DBA-99BF-E2212BD0FB09}" type="sibTrans" cxnId="{89561E61-882E-492A-9752-678F498D6B9F}">
      <dgm:prSet/>
      <dgm:spPr/>
      <dgm:t>
        <a:bodyPr/>
        <a:lstStyle/>
        <a:p>
          <a:endParaRPr lang="ru-RU"/>
        </a:p>
      </dgm:t>
    </dgm:pt>
    <dgm:pt modelId="{891C7AA5-F022-4950-A7E0-4EC945FBA8DA}">
      <dgm:prSet phldrT="[Текст]"/>
      <dgm:spPr/>
      <dgm:t>
        <a:bodyPr/>
        <a:lstStyle/>
        <a:p>
          <a:r>
            <a:rPr lang="ru-RU" dirty="0" err="1" smtClean="0"/>
            <a:t>кислородактивные</a:t>
          </a:r>
          <a:endParaRPr lang="ru-RU" dirty="0"/>
        </a:p>
      </dgm:t>
    </dgm:pt>
    <dgm:pt modelId="{2635CAD6-1497-4D2A-AA8D-6F239AAB5636}" type="parTrans" cxnId="{FD48F661-ED5A-44E0-884E-D19BF9440D12}">
      <dgm:prSet/>
      <dgm:spPr/>
      <dgm:t>
        <a:bodyPr/>
        <a:lstStyle/>
        <a:p>
          <a:endParaRPr lang="ru-RU"/>
        </a:p>
      </dgm:t>
    </dgm:pt>
    <dgm:pt modelId="{347423D6-4F30-4E4A-B2E7-B863E9815465}" type="sibTrans" cxnId="{FD48F661-ED5A-44E0-884E-D19BF9440D12}">
      <dgm:prSet/>
      <dgm:spPr/>
      <dgm:t>
        <a:bodyPr/>
        <a:lstStyle/>
        <a:p>
          <a:endParaRPr lang="ru-RU"/>
        </a:p>
      </dgm:t>
    </dgm:pt>
    <dgm:pt modelId="{2A0CC4BE-9844-423D-AA77-4E02921AD4CE}">
      <dgm:prSet phldrT="[Текст]"/>
      <dgm:spPr/>
      <dgm:t>
        <a:bodyPr/>
        <a:lstStyle/>
        <a:p>
          <a:r>
            <a:rPr lang="ru-RU" dirty="0" smtClean="0"/>
            <a:t>Спирты</a:t>
          </a:r>
          <a:endParaRPr lang="ru-RU" dirty="0"/>
        </a:p>
      </dgm:t>
    </dgm:pt>
    <dgm:pt modelId="{B39B0FB5-F9DB-4901-B053-1536CA87E979}" type="parTrans" cxnId="{0CC00006-8A9A-4B6F-AC19-D3829AE8613E}">
      <dgm:prSet/>
      <dgm:spPr/>
      <dgm:t>
        <a:bodyPr/>
        <a:lstStyle/>
        <a:p>
          <a:endParaRPr lang="ru-RU"/>
        </a:p>
      </dgm:t>
    </dgm:pt>
    <dgm:pt modelId="{88DC638F-1244-4327-99F3-B67D80EC3BA5}" type="sibTrans" cxnId="{0CC00006-8A9A-4B6F-AC19-D3829AE8613E}">
      <dgm:prSet/>
      <dgm:spPr/>
      <dgm:t>
        <a:bodyPr/>
        <a:lstStyle/>
        <a:p>
          <a:endParaRPr lang="ru-RU"/>
        </a:p>
      </dgm:t>
    </dgm:pt>
    <dgm:pt modelId="{F838EDB9-17F1-4FB9-B8E6-E20BB20576E3}">
      <dgm:prSet phldrT="[Текст]"/>
      <dgm:spPr/>
      <dgm:t>
        <a:bodyPr/>
        <a:lstStyle/>
        <a:p>
          <a:r>
            <a:rPr lang="ru-RU" dirty="0" smtClean="0"/>
            <a:t>Амины</a:t>
          </a:r>
          <a:endParaRPr lang="ru-RU" dirty="0"/>
        </a:p>
      </dgm:t>
    </dgm:pt>
    <dgm:pt modelId="{16D00B44-169F-40EE-9DB8-F159357EF0D8}" type="parTrans" cxnId="{B0C55D05-E784-4FBF-9BFC-507115213985}">
      <dgm:prSet/>
      <dgm:spPr/>
      <dgm:t>
        <a:bodyPr/>
        <a:lstStyle/>
        <a:p>
          <a:endParaRPr lang="ru-RU"/>
        </a:p>
      </dgm:t>
    </dgm:pt>
    <dgm:pt modelId="{095A4EB2-1A5A-4438-95B5-DF7102198D76}" type="sibTrans" cxnId="{B0C55D05-E784-4FBF-9BFC-507115213985}">
      <dgm:prSet/>
      <dgm:spPr/>
      <dgm:t>
        <a:bodyPr/>
        <a:lstStyle/>
        <a:p>
          <a:endParaRPr lang="ru-RU"/>
        </a:p>
      </dgm:t>
    </dgm:pt>
    <dgm:pt modelId="{1A0F91CA-E0E4-43E8-BA49-4BCD61E555D7}">
      <dgm:prSet phldrT="[Текст]"/>
      <dgm:spPr/>
      <dgm:t>
        <a:bodyPr/>
        <a:lstStyle/>
        <a:p>
          <a:r>
            <a:rPr lang="ru-RU" dirty="0" err="1" smtClean="0"/>
            <a:t>Гуанидин</a:t>
          </a:r>
          <a:endParaRPr lang="ru-RU" dirty="0"/>
        </a:p>
      </dgm:t>
    </dgm:pt>
    <dgm:pt modelId="{93957546-F067-4FDC-A09F-97669E4C595F}" type="parTrans" cxnId="{14853F9D-678F-4448-9546-AC2A76F745FD}">
      <dgm:prSet/>
      <dgm:spPr/>
      <dgm:t>
        <a:bodyPr/>
        <a:lstStyle/>
        <a:p>
          <a:endParaRPr lang="ru-RU"/>
        </a:p>
      </dgm:t>
    </dgm:pt>
    <dgm:pt modelId="{9B5EC332-A59F-474B-BD9F-CAC0D56E399F}" type="sibTrans" cxnId="{14853F9D-678F-4448-9546-AC2A76F745FD}">
      <dgm:prSet/>
      <dgm:spPr/>
      <dgm:t>
        <a:bodyPr/>
        <a:lstStyle/>
        <a:p>
          <a:endParaRPr lang="ru-RU"/>
        </a:p>
      </dgm:t>
    </dgm:pt>
    <dgm:pt modelId="{F94450BA-D4CA-4CF1-8436-0D0649A3660B}" type="pres">
      <dgm:prSet presAssocID="{495B7DB9-D8E3-43E3-B6AB-CE639E993AB8}" presName="Name0" presStyleCnt="0">
        <dgm:presLayoutVars>
          <dgm:chMax/>
          <dgm:chPref/>
          <dgm:dir/>
          <dgm:animLvl val="lvl"/>
        </dgm:presLayoutVars>
      </dgm:prSet>
      <dgm:spPr/>
      <dgm:t>
        <a:bodyPr/>
        <a:lstStyle/>
        <a:p>
          <a:endParaRPr lang="ru-RU"/>
        </a:p>
      </dgm:t>
    </dgm:pt>
    <dgm:pt modelId="{56665483-0D1D-41F6-B18D-5FD1D5765D4C}" type="pres">
      <dgm:prSet presAssocID="{7C775461-8F6A-4FDB-909B-2D271D5F8F4F}" presName="composite" presStyleCnt="0"/>
      <dgm:spPr/>
    </dgm:pt>
    <dgm:pt modelId="{DA67B095-C935-4358-B4B0-C91F5B8F5EB4}" type="pres">
      <dgm:prSet presAssocID="{7C775461-8F6A-4FDB-909B-2D271D5F8F4F}" presName="Parent1" presStyleLbl="node1" presStyleIdx="0" presStyleCnt="6">
        <dgm:presLayoutVars>
          <dgm:chMax val="1"/>
          <dgm:chPref val="1"/>
          <dgm:bulletEnabled val="1"/>
        </dgm:presLayoutVars>
      </dgm:prSet>
      <dgm:spPr/>
      <dgm:t>
        <a:bodyPr/>
        <a:lstStyle/>
        <a:p>
          <a:endParaRPr lang="ru-RU"/>
        </a:p>
      </dgm:t>
    </dgm:pt>
    <dgm:pt modelId="{59FB552F-7661-40DD-B4BC-53EAD9378D2A}" type="pres">
      <dgm:prSet presAssocID="{7C775461-8F6A-4FDB-909B-2D271D5F8F4F}" presName="Childtext1" presStyleLbl="revTx" presStyleIdx="0" presStyleCnt="3">
        <dgm:presLayoutVars>
          <dgm:chMax val="0"/>
          <dgm:chPref val="0"/>
          <dgm:bulletEnabled val="1"/>
        </dgm:presLayoutVars>
      </dgm:prSet>
      <dgm:spPr/>
      <dgm:t>
        <a:bodyPr/>
        <a:lstStyle/>
        <a:p>
          <a:endParaRPr lang="ru-RU"/>
        </a:p>
      </dgm:t>
    </dgm:pt>
    <dgm:pt modelId="{C8EC49F6-C66C-4C73-A032-CE5ACB521A74}" type="pres">
      <dgm:prSet presAssocID="{7C775461-8F6A-4FDB-909B-2D271D5F8F4F}" presName="BalanceSpacing" presStyleCnt="0"/>
      <dgm:spPr/>
    </dgm:pt>
    <dgm:pt modelId="{6BF040A5-5F1C-43F6-91D5-64013662E271}" type="pres">
      <dgm:prSet presAssocID="{7C775461-8F6A-4FDB-909B-2D271D5F8F4F}" presName="BalanceSpacing1" presStyleCnt="0"/>
      <dgm:spPr/>
    </dgm:pt>
    <dgm:pt modelId="{1A17057F-226F-42C8-8162-2EECC09ABFD0}" type="pres">
      <dgm:prSet presAssocID="{8B8B1AFA-51EC-430C-BED5-1A01E78FE9B5}" presName="Accent1Text" presStyleLbl="node1" presStyleIdx="1" presStyleCnt="6"/>
      <dgm:spPr/>
      <dgm:t>
        <a:bodyPr/>
        <a:lstStyle/>
        <a:p>
          <a:endParaRPr lang="ru-RU"/>
        </a:p>
      </dgm:t>
    </dgm:pt>
    <dgm:pt modelId="{47F87DB6-60FB-4918-BEBE-8AC08A5F8543}" type="pres">
      <dgm:prSet presAssocID="{8B8B1AFA-51EC-430C-BED5-1A01E78FE9B5}" presName="spaceBetweenRectangles" presStyleCnt="0"/>
      <dgm:spPr/>
    </dgm:pt>
    <dgm:pt modelId="{4B10945A-41C9-4A45-A8F8-7BE054CD212F}" type="pres">
      <dgm:prSet presAssocID="{891C7AA5-F022-4950-A7E0-4EC945FBA8DA}" presName="composite" presStyleCnt="0"/>
      <dgm:spPr/>
    </dgm:pt>
    <dgm:pt modelId="{077026BA-470C-4A30-B256-38FC41A479F7}" type="pres">
      <dgm:prSet presAssocID="{891C7AA5-F022-4950-A7E0-4EC945FBA8DA}" presName="Parent1" presStyleLbl="node1" presStyleIdx="2" presStyleCnt="6">
        <dgm:presLayoutVars>
          <dgm:chMax val="1"/>
          <dgm:chPref val="1"/>
          <dgm:bulletEnabled val="1"/>
        </dgm:presLayoutVars>
      </dgm:prSet>
      <dgm:spPr/>
      <dgm:t>
        <a:bodyPr/>
        <a:lstStyle/>
        <a:p>
          <a:endParaRPr lang="ru-RU"/>
        </a:p>
      </dgm:t>
    </dgm:pt>
    <dgm:pt modelId="{F206C749-4B48-4086-BF64-68E0973C4522}" type="pres">
      <dgm:prSet presAssocID="{891C7AA5-F022-4950-A7E0-4EC945FBA8DA}" presName="Childtext1" presStyleLbl="revTx" presStyleIdx="1" presStyleCnt="3">
        <dgm:presLayoutVars>
          <dgm:chMax val="0"/>
          <dgm:chPref val="0"/>
          <dgm:bulletEnabled val="1"/>
        </dgm:presLayoutVars>
      </dgm:prSet>
      <dgm:spPr/>
      <dgm:t>
        <a:bodyPr/>
        <a:lstStyle/>
        <a:p>
          <a:endParaRPr lang="ru-RU"/>
        </a:p>
      </dgm:t>
    </dgm:pt>
    <dgm:pt modelId="{81A400D4-ED26-4EBF-BEE7-9620177804CB}" type="pres">
      <dgm:prSet presAssocID="{891C7AA5-F022-4950-A7E0-4EC945FBA8DA}" presName="BalanceSpacing" presStyleCnt="0"/>
      <dgm:spPr/>
    </dgm:pt>
    <dgm:pt modelId="{23B7470A-0FE8-4642-A4CC-4F5A00F7D1F2}" type="pres">
      <dgm:prSet presAssocID="{891C7AA5-F022-4950-A7E0-4EC945FBA8DA}" presName="BalanceSpacing1" presStyleCnt="0"/>
      <dgm:spPr/>
    </dgm:pt>
    <dgm:pt modelId="{7F9DA8C4-7E90-44EB-BA59-5DDBBDB85BC7}" type="pres">
      <dgm:prSet presAssocID="{347423D6-4F30-4E4A-B2E7-B863E9815465}" presName="Accent1Text" presStyleLbl="node1" presStyleIdx="3" presStyleCnt="6"/>
      <dgm:spPr/>
      <dgm:t>
        <a:bodyPr/>
        <a:lstStyle/>
        <a:p>
          <a:endParaRPr lang="ru-RU"/>
        </a:p>
      </dgm:t>
    </dgm:pt>
    <dgm:pt modelId="{18AAB566-4CE3-497A-B22A-475FE22CAA99}" type="pres">
      <dgm:prSet presAssocID="{347423D6-4F30-4E4A-B2E7-B863E9815465}" presName="spaceBetweenRectangles" presStyleCnt="0"/>
      <dgm:spPr/>
    </dgm:pt>
    <dgm:pt modelId="{203AE75A-41AD-4523-B8CB-8F6D67CFCF67}" type="pres">
      <dgm:prSet presAssocID="{F838EDB9-17F1-4FB9-B8E6-E20BB20576E3}" presName="composite" presStyleCnt="0"/>
      <dgm:spPr/>
    </dgm:pt>
    <dgm:pt modelId="{CAEA4C8C-DD8E-4355-B2E8-49F3A6B859BC}" type="pres">
      <dgm:prSet presAssocID="{F838EDB9-17F1-4FB9-B8E6-E20BB20576E3}" presName="Parent1" presStyleLbl="node1" presStyleIdx="4" presStyleCnt="6">
        <dgm:presLayoutVars>
          <dgm:chMax val="1"/>
          <dgm:chPref val="1"/>
          <dgm:bulletEnabled val="1"/>
        </dgm:presLayoutVars>
      </dgm:prSet>
      <dgm:spPr/>
      <dgm:t>
        <a:bodyPr/>
        <a:lstStyle/>
        <a:p>
          <a:endParaRPr lang="ru-RU"/>
        </a:p>
      </dgm:t>
    </dgm:pt>
    <dgm:pt modelId="{750BD577-6857-4F80-9252-2A8C56C3CE38}" type="pres">
      <dgm:prSet presAssocID="{F838EDB9-17F1-4FB9-B8E6-E20BB20576E3}" presName="Childtext1" presStyleLbl="revTx" presStyleIdx="2" presStyleCnt="3">
        <dgm:presLayoutVars>
          <dgm:chMax val="0"/>
          <dgm:chPref val="0"/>
          <dgm:bulletEnabled val="1"/>
        </dgm:presLayoutVars>
      </dgm:prSet>
      <dgm:spPr/>
      <dgm:t>
        <a:bodyPr/>
        <a:lstStyle/>
        <a:p>
          <a:endParaRPr lang="ru-RU"/>
        </a:p>
      </dgm:t>
    </dgm:pt>
    <dgm:pt modelId="{1DC5D513-E921-4EB7-8561-2C2FB070CC38}" type="pres">
      <dgm:prSet presAssocID="{F838EDB9-17F1-4FB9-B8E6-E20BB20576E3}" presName="BalanceSpacing" presStyleCnt="0"/>
      <dgm:spPr/>
    </dgm:pt>
    <dgm:pt modelId="{784F9D9A-A25D-47F6-AC0F-C2D96EACDD08}" type="pres">
      <dgm:prSet presAssocID="{F838EDB9-17F1-4FB9-B8E6-E20BB20576E3}" presName="BalanceSpacing1" presStyleCnt="0"/>
      <dgm:spPr/>
    </dgm:pt>
    <dgm:pt modelId="{FBF690E4-760F-4507-B162-B393A344A7D5}" type="pres">
      <dgm:prSet presAssocID="{095A4EB2-1A5A-4438-95B5-DF7102198D76}" presName="Accent1Text" presStyleLbl="node1" presStyleIdx="5" presStyleCnt="6"/>
      <dgm:spPr/>
      <dgm:t>
        <a:bodyPr/>
        <a:lstStyle/>
        <a:p>
          <a:endParaRPr lang="ru-RU"/>
        </a:p>
      </dgm:t>
    </dgm:pt>
  </dgm:ptLst>
  <dgm:cxnLst>
    <dgm:cxn modelId="{B0D2B098-1F0E-493E-9977-540137633C5B}" type="presOf" srcId="{347423D6-4F30-4E4A-B2E7-B863E9815465}" destId="{7F9DA8C4-7E90-44EB-BA59-5DDBBDB85BC7}" srcOrd="0" destOrd="0" presId="urn:microsoft.com/office/officeart/2008/layout/AlternatingHexagons"/>
    <dgm:cxn modelId="{133B364A-2FB4-4CF0-88C2-ED62A0056FC4}" type="presOf" srcId="{095A4EB2-1A5A-4438-95B5-DF7102198D76}" destId="{FBF690E4-760F-4507-B162-B393A344A7D5}" srcOrd="0" destOrd="0" presId="urn:microsoft.com/office/officeart/2008/layout/AlternatingHexagons"/>
    <dgm:cxn modelId="{13DBC18F-CAF1-4E16-82B6-7DCA736438B0}" type="presOf" srcId="{1A0F91CA-E0E4-43E8-BA49-4BCD61E555D7}" destId="{750BD577-6857-4F80-9252-2A8C56C3CE38}" srcOrd="0" destOrd="0" presId="urn:microsoft.com/office/officeart/2008/layout/AlternatingHexagons"/>
    <dgm:cxn modelId="{BB0A4795-6B40-4E7C-A787-C0EDE2C4D4D9}" type="presOf" srcId="{891C7AA5-F022-4950-A7E0-4EC945FBA8DA}" destId="{077026BA-470C-4A30-B256-38FC41A479F7}" srcOrd="0" destOrd="0" presId="urn:microsoft.com/office/officeart/2008/layout/AlternatingHexagons"/>
    <dgm:cxn modelId="{14853F9D-678F-4448-9546-AC2A76F745FD}" srcId="{F838EDB9-17F1-4FB9-B8E6-E20BB20576E3}" destId="{1A0F91CA-E0E4-43E8-BA49-4BCD61E555D7}" srcOrd="0" destOrd="0" parTransId="{93957546-F067-4FDC-A09F-97669E4C595F}" sibTransId="{9B5EC332-A59F-474B-BD9F-CAC0D56E399F}"/>
    <dgm:cxn modelId="{89561E61-882E-492A-9752-678F498D6B9F}" srcId="{7C775461-8F6A-4FDB-909B-2D271D5F8F4F}" destId="{7824FDBF-5205-47A9-A470-92154C9FA7AE}" srcOrd="0" destOrd="0" parTransId="{40584ED8-B9D4-4775-A9E9-53D78248B647}" sibTransId="{628A706F-75D0-4DBA-99BF-E2212BD0FB09}"/>
    <dgm:cxn modelId="{B0C55D05-E784-4FBF-9BFC-507115213985}" srcId="{495B7DB9-D8E3-43E3-B6AB-CE639E993AB8}" destId="{F838EDB9-17F1-4FB9-B8E6-E20BB20576E3}" srcOrd="2" destOrd="0" parTransId="{16D00B44-169F-40EE-9DB8-F159357EF0D8}" sibTransId="{095A4EB2-1A5A-4438-95B5-DF7102198D76}"/>
    <dgm:cxn modelId="{578F2EE9-06E5-4666-BA16-F56DBCBF787C}" type="presOf" srcId="{7824FDBF-5205-47A9-A470-92154C9FA7AE}" destId="{59FB552F-7661-40DD-B4BC-53EAD9378D2A}" srcOrd="0" destOrd="0" presId="urn:microsoft.com/office/officeart/2008/layout/AlternatingHexagons"/>
    <dgm:cxn modelId="{428FCA4C-2C36-4E54-9B54-DC1092053457}" type="presOf" srcId="{7C775461-8F6A-4FDB-909B-2D271D5F8F4F}" destId="{DA67B095-C935-4358-B4B0-C91F5B8F5EB4}" srcOrd="0" destOrd="0" presId="urn:microsoft.com/office/officeart/2008/layout/AlternatingHexagons"/>
    <dgm:cxn modelId="{FD48F661-ED5A-44E0-884E-D19BF9440D12}" srcId="{495B7DB9-D8E3-43E3-B6AB-CE639E993AB8}" destId="{891C7AA5-F022-4950-A7E0-4EC945FBA8DA}" srcOrd="1" destOrd="0" parTransId="{2635CAD6-1497-4D2A-AA8D-6F239AAB5636}" sibTransId="{347423D6-4F30-4E4A-B2E7-B863E9815465}"/>
    <dgm:cxn modelId="{D4AE8A61-C5AB-41FD-B109-5CF4E6E0F210}" type="presOf" srcId="{8B8B1AFA-51EC-430C-BED5-1A01E78FE9B5}" destId="{1A17057F-226F-42C8-8162-2EECC09ABFD0}" srcOrd="0" destOrd="0" presId="urn:microsoft.com/office/officeart/2008/layout/AlternatingHexagons"/>
    <dgm:cxn modelId="{0CC00006-8A9A-4B6F-AC19-D3829AE8613E}" srcId="{891C7AA5-F022-4950-A7E0-4EC945FBA8DA}" destId="{2A0CC4BE-9844-423D-AA77-4E02921AD4CE}" srcOrd="0" destOrd="0" parTransId="{B39B0FB5-F9DB-4901-B053-1536CA87E979}" sibTransId="{88DC638F-1244-4327-99F3-B67D80EC3BA5}"/>
    <dgm:cxn modelId="{9B9696C9-7F36-4AC9-A625-2CA4C9FFD5D4}" type="presOf" srcId="{2A0CC4BE-9844-423D-AA77-4E02921AD4CE}" destId="{F206C749-4B48-4086-BF64-68E0973C4522}" srcOrd="0" destOrd="0" presId="urn:microsoft.com/office/officeart/2008/layout/AlternatingHexagons"/>
    <dgm:cxn modelId="{114CCC67-A794-4CDD-9849-04FC0DA6C2E2}" type="presOf" srcId="{495B7DB9-D8E3-43E3-B6AB-CE639E993AB8}" destId="{F94450BA-D4CA-4CF1-8436-0D0649A3660B}" srcOrd="0" destOrd="0" presId="urn:microsoft.com/office/officeart/2008/layout/AlternatingHexagons"/>
    <dgm:cxn modelId="{AFF2D074-3910-4A6F-9B71-965217F09535}" type="presOf" srcId="{F838EDB9-17F1-4FB9-B8E6-E20BB20576E3}" destId="{CAEA4C8C-DD8E-4355-B2E8-49F3A6B859BC}" srcOrd="0" destOrd="0" presId="urn:microsoft.com/office/officeart/2008/layout/AlternatingHexagons"/>
    <dgm:cxn modelId="{BA9C1731-DA84-44C5-8FC8-9DE85AD6DA1D}" srcId="{495B7DB9-D8E3-43E3-B6AB-CE639E993AB8}" destId="{7C775461-8F6A-4FDB-909B-2D271D5F8F4F}" srcOrd="0" destOrd="0" parTransId="{72075C6B-2F25-4E0E-B4D8-CEA9672E895D}" sibTransId="{8B8B1AFA-51EC-430C-BED5-1A01E78FE9B5}"/>
    <dgm:cxn modelId="{E7D54E48-1C49-4D4F-A8E9-4C51FE908E2F}" type="presParOf" srcId="{F94450BA-D4CA-4CF1-8436-0D0649A3660B}" destId="{56665483-0D1D-41F6-B18D-5FD1D5765D4C}" srcOrd="0" destOrd="0" presId="urn:microsoft.com/office/officeart/2008/layout/AlternatingHexagons"/>
    <dgm:cxn modelId="{38122F45-18EE-4005-955B-0D86F52D6D18}" type="presParOf" srcId="{56665483-0D1D-41F6-B18D-5FD1D5765D4C}" destId="{DA67B095-C935-4358-B4B0-C91F5B8F5EB4}" srcOrd="0" destOrd="0" presId="urn:microsoft.com/office/officeart/2008/layout/AlternatingHexagons"/>
    <dgm:cxn modelId="{110DC089-D84C-42DB-8FE5-67420D08AEF6}" type="presParOf" srcId="{56665483-0D1D-41F6-B18D-5FD1D5765D4C}" destId="{59FB552F-7661-40DD-B4BC-53EAD9378D2A}" srcOrd="1" destOrd="0" presId="urn:microsoft.com/office/officeart/2008/layout/AlternatingHexagons"/>
    <dgm:cxn modelId="{12EB6433-9BFF-446B-B4A3-443C7C842FC3}" type="presParOf" srcId="{56665483-0D1D-41F6-B18D-5FD1D5765D4C}" destId="{C8EC49F6-C66C-4C73-A032-CE5ACB521A74}" srcOrd="2" destOrd="0" presId="urn:microsoft.com/office/officeart/2008/layout/AlternatingHexagons"/>
    <dgm:cxn modelId="{4844837E-E00F-4411-B8E5-16A35F934AC3}" type="presParOf" srcId="{56665483-0D1D-41F6-B18D-5FD1D5765D4C}" destId="{6BF040A5-5F1C-43F6-91D5-64013662E271}" srcOrd="3" destOrd="0" presId="urn:microsoft.com/office/officeart/2008/layout/AlternatingHexagons"/>
    <dgm:cxn modelId="{F9CB1C4D-40BB-4ACF-A99B-84555BB2519C}" type="presParOf" srcId="{56665483-0D1D-41F6-B18D-5FD1D5765D4C}" destId="{1A17057F-226F-42C8-8162-2EECC09ABFD0}" srcOrd="4" destOrd="0" presId="urn:microsoft.com/office/officeart/2008/layout/AlternatingHexagons"/>
    <dgm:cxn modelId="{44B73CF3-71B5-4408-A0D3-C64558C06BBF}" type="presParOf" srcId="{F94450BA-D4CA-4CF1-8436-0D0649A3660B}" destId="{47F87DB6-60FB-4918-BEBE-8AC08A5F8543}" srcOrd="1" destOrd="0" presId="urn:microsoft.com/office/officeart/2008/layout/AlternatingHexagons"/>
    <dgm:cxn modelId="{49A372B3-1AC3-4421-B5BD-8A1AC880A0FD}" type="presParOf" srcId="{F94450BA-D4CA-4CF1-8436-0D0649A3660B}" destId="{4B10945A-41C9-4A45-A8F8-7BE054CD212F}" srcOrd="2" destOrd="0" presId="urn:microsoft.com/office/officeart/2008/layout/AlternatingHexagons"/>
    <dgm:cxn modelId="{990450E8-4771-47E3-B238-1524B5965A68}" type="presParOf" srcId="{4B10945A-41C9-4A45-A8F8-7BE054CD212F}" destId="{077026BA-470C-4A30-B256-38FC41A479F7}" srcOrd="0" destOrd="0" presId="urn:microsoft.com/office/officeart/2008/layout/AlternatingHexagons"/>
    <dgm:cxn modelId="{1B668C21-A60F-44ED-BD6D-B827BCA3EA40}" type="presParOf" srcId="{4B10945A-41C9-4A45-A8F8-7BE054CD212F}" destId="{F206C749-4B48-4086-BF64-68E0973C4522}" srcOrd="1" destOrd="0" presId="urn:microsoft.com/office/officeart/2008/layout/AlternatingHexagons"/>
    <dgm:cxn modelId="{098C38E2-F1E9-492F-AD57-94237ED433F4}" type="presParOf" srcId="{4B10945A-41C9-4A45-A8F8-7BE054CD212F}" destId="{81A400D4-ED26-4EBF-BEE7-9620177804CB}" srcOrd="2" destOrd="0" presId="urn:microsoft.com/office/officeart/2008/layout/AlternatingHexagons"/>
    <dgm:cxn modelId="{CBBC409F-725C-4D90-A135-06AC2F1F0654}" type="presParOf" srcId="{4B10945A-41C9-4A45-A8F8-7BE054CD212F}" destId="{23B7470A-0FE8-4642-A4CC-4F5A00F7D1F2}" srcOrd="3" destOrd="0" presId="urn:microsoft.com/office/officeart/2008/layout/AlternatingHexagons"/>
    <dgm:cxn modelId="{84E420CF-7267-4807-A5B0-B3D45EFCCA4A}" type="presParOf" srcId="{4B10945A-41C9-4A45-A8F8-7BE054CD212F}" destId="{7F9DA8C4-7E90-44EB-BA59-5DDBBDB85BC7}" srcOrd="4" destOrd="0" presId="urn:microsoft.com/office/officeart/2008/layout/AlternatingHexagons"/>
    <dgm:cxn modelId="{3198C1D3-C0E8-4A0C-AB67-10E911105D46}" type="presParOf" srcId="{F94450BA-D4CA-4CF1-8436-0D0649A3660B}" destId="{18AAB566-4CE3-497A-B22A-475FE22CAA99}" srcOrd="3" destOrd="0" presId="urn:microsoft.com/office/officeart/2008/layout/AlternatingHexagons"/>
    <dgm:cxn modelId="{5ECFA9D6-2AC9-4FA2-9A38-AF2E25B7D921}" type="presParOf" srcId="{F94450BA-D4CA-4CF1-8436-0D0649A3660B}" destId="{203AE75A-41AD-4523-B8CB-8F6D67CFCF67}" srcOrd="4" destOrd="0" presId="urn:microsoft.com/office/officeart/2008/layout/AlternatingHexagons"/>
    <dgm:cxn modelId="{BF247911-7223-4B31-AA59-67421B90612F}" type="presParOf" srcId="{203AE75A-41AD-4523-B8CB-8F6D67CFCF67}" destId="{CAEA4C8C-DD8E-4355-B2E8-49F3A6B859BC}" srcOrd="0" destOrd="0" presId="urn:microsoft.com/office/officeart/2008/layout/AlternatingHexagons"/>
    <dgm:cxn modelId="{437502A3-BAC3-43C1-BB9B-0F194AC98828}" type="presParOf" srcId="{203AE75A-41AD-4523-B8CB-8F6D67CFCF67}" destId="{750BD577-6857-4F80-9252-2A8C56C3CE38}" srcOrd="1" destOrd="0" presId="urn:microsoft.com/office/officeart/2008/layout/AlternatingHexagons"/>
    <dgm:cxn modelId="{800F898A-1417-47FB-BAE5-5B32E9C7F60F}" type="presParOf" srcId="{203AE75A-41AD-4523-B8CB-8F6D67CFCF67}" destId="{1DC5D513-E921-4EB7-8561-2C2FB070CC38}" srcOrd="2" destOrd="0" presId="urn:microsoft.com/office/officeart/2008/layout/AlternatingHexagons"/>
    <dgm:cxn modelId="{C47CF0EB-0B0E-4AB6-828A-F96ECBB1C06B}" type="presParOf" srcId="{203AE75A-41AD-4523-B8CB-8F6D67CFCF67}" destId="{784F9D9A-A25D-47F6-AC0F-C2D96EACDD08}" srcOrd="3" destOrd="0" presId="urn:microsoft.com/office/officeart/2008/layout/AlternatingHexagons"/>
    <dgm:cxn modelId="{408E1FFB-521B-4893-B702-6916FCCF5976}" type="presParOf" srcId="{203AE75A-41AD-4523-B8CB-8F6D67CFCF67}" destId="{FBF690E4-760F-4507-B162-B393A344A7D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F877CE-217E-4CFE-8774-1B9693269A75}" type="doc">
      <dgm:prSet loTypeId="urn:microsoft.com/office/officeart/2005/8/layout/pList2" loCatId="list" qsTypeId="urn:microsoft.com/office/officeart/2005/8/quickstyle/simple3" qsCatId="simple" csTypeId="urn:microsoft.com/office/officeart/2005/8/colors/accent1_2" csCatId="accent1" phldr="1"/>
      <dgm:spPr/>
    </dgm:pt>
    <dgm:pt modelId="{0CBD2EC3-EDB3-482E-8476-C93E9186DB81}">
      <dgm:prSet phldrT="[Текст]"/>
      <dgm:spPr/>
      <dgm:t>
        <a:bodyPr/>
        <a:lstStyle/>
        <a:p>
          <a:r>
            <a:rPr lang="ru-RU" dirty="0" smtClean="0"/>
            <a:t>Пациенты</a:t>
          </a:r>
        </a:p>
        <a:p>
          <a:r>
            <a:rPr lang="ru-RU" dirty="0" smtClean="0"/>
            <a:t>Медицинский пер</a:t>
          </a:r>
          <a:r>
            <a:rPr lang="en-US" dirty="0" smtClean="0"/>
            <a:t>c</a:t>
          </a:r>
          <a:r>
            <a:rPr lang="ru-RU" dirty="0" err="1" smtClean="0"/>
            <a:t>онал</a:t>
          </a:r>
          <a:endParaRPr lang="ru-RU" dirty="0" smtClean="0"/>
        </a:p>
        <a:p>
          <a:endParaRPr lang="ru-RU" dirty="0"/>
        </a:p>
      </dgm:t>
    </dgm:pt>
    <dgm:pt modelId="{A64EEAE7-8223-4593-8D13-56BC6C0908BD}" type="parTrans" cxnId="{78F279ED-6120-4BFB-B61D-E700933D976C}">
      <dgm:prSet/>
      <dgm:spPr/>
      <dgm:t>
        <a:bodyPr/>
        <a:lstStyle/>
        <a:p>
          <a:endParaRPr lang="ru-RU"/>
        </a:p>
      </dgm:t>
    </dgm:pt>
    <dgm:pt modelId="{01029F85-A0DF-4F52-B853-6BD51258254C}" type="sibTrans" cxnId="{78F279ED-6120-4BFB-B61D-E700933D976C}">
      <dgm:prSet/>
      <dgm:spPr/>
      <dgm:t>
        <a:bodyPr/>
        <a:lstStyle/>
        <a:p>
          <a:endParaRPr lang="ru-RU"/>
        </a:p>
      </dgm:t>
    </dgm:pt>
    <dgm:pt modelId="{CD653457-9D07-49D2-9D9A-3FC6E1183123}">
      <dgm:prSet phldrT="[Текст]"/>
      <dgm:spPr/>
      <dgm:t>
        <a:bodyPr/>
        <a:lstStyle/>
        <a:p>
          <a:r>
            <a:rPr lang="ru-RU" dirty="0" smtClean="0"/>
            <a:t>Контактно-бытовой</a:t>
          </a:r>
        </a:p>
        <a:p>
          <a:r>
            <a:rPr lang="ru-RU" dirty="0" smtClean="0"/>
            <a:t>Фекально-оральный</a:t>
          </a:r>
        </a:p>
        <a:p>
          <a:r>
            <a:rPr lang="ru-RU" dirty="0" smtClean="0"/>
            <a:t>Аэрозольный</a:t>
          </a:r>
          <a:endParaRPr lang="ru-RU" dirty="0"/>
        </a:p>
      </dgm:t>
    </dgm:pt>
    <dgm:pt modelId="{F829229F-637D-46CC-92B5-B841F6328E94}" type="parTrans" cxnId="{13B9FD8A-6BBB-4A89-95EF-BAA9EFADA422}">
      <dgm:prSet/>
      <dgm:spPr/>
      <dgm:t>
        <a:bodyPr/>
        <a:lstStyle/>
        <a:p>
          <a:endParaRPr lang="ru-RU"/>
        </a:p>
      </dgm:t>
    </dgm:pt>
    <dgm:pt modelId="{7030EDCA-4D95-4504-A990-38663B3A2AE1}" type="sibTrans" cxnId="{13B9FD8A-6BBB-4A89-95EF-BAA9EFADA422}">
      <dgm:prSet/>
      <dgm:spPr/>
      <dgm:t>
        <a:bodyPr/>
        <a:lstStyle/>
        <a:p>
          <a:endParaRPr lang="ru-RU"/>
        </a:p>
      </dgm:t>
    </dgm:pt>
    <dgm:pt modelId="{41231407-CF25-4B03-9484-4B1A02E94DA7}">
      <dgm:prSet phldrT="[Текст]"/>
      <dgm:spPr/>
      <dgm:t>
        <a:bodyPr/>
        <a:lstStyle/>
        <a:p>
          <a:r>
            <a:rPr lang="ru-RU" dirty="0" smtClean="0"/>
            <a:t>Отсутствие иммунитета</a:t>
          </a:r>
          <a:endParaRPr lang="ru-RU" dirty="0"/>
        </a:p>
      </dgm:t>
    </dgm:pt>
    <dgm:pt modelId="{9FC29F76-DCF8-42ED-B811-FB663D47D9A9}" type="parTrans" cxnId="{5890741F-E0CA-4CEB-83F0-6C00E8C80AB8}">
      <dgm:prSet/>
      <dgm:spPr/>
      <dgm:t>
        <a:bodyPr/>
        <a:lstStyle/>
        <a:p>
          <a:endParaRPr lang="ru-RU"/>
        </a:p>
      </dgm:t>
    </dgm:pt>
    <dgm:pt modelId="{41AE9467-56EC-4635-BEF4-07A70FE88D77}" type="sibTrans" cxnId="{5890741F-E0CA-4CEB-83F0-6C00E8C80AB8}">
      <dgm:prSet/>
      <dgm:spPr/>
      <dgm:t>
        <a:bodyPr/>
        <a:lstStyle/>
        <a:p>
          <a:endParaRPr lang="ru-RU"/>
        </a:p>
      </dgm:t>
    </dgm:pt>
    <dgm:pt modelId="{BA335BA7-A462-4B16-8CE7-18F5DC96FEF7}" type="pres">
      <dgm:prSet presAssocID="{01F877CE-217E-4CFE-8774-1B9693269A75}" presName="Name0" presStyleCnt="0">
        <dgm:presLayoutVars>
          <dgm:dir/>
          <dgm:resizeHandles val="exact"/>
        </dgm:presLayoutVars>
      </dgm:prSet>
      <dgm:spPr/>
    </dgm:pt>
    <dgm:pt modelId="{2F649505-DE35-45B4-9325-2322AAB36F35}" type="pres">
      <dgm:prSet presAssocID="{01F877CE-217E-4CFE-8774-1B9693269A75}" presName="bkgdShp" presStyleLbl="alignAccFollowNode1" presStyleIdx="0" presStyleCnt="1"/>
      <dgm:spPr/>
    </dgm:pt>
    <dgm:pt modelId="{2D51A09E-7449-4AAC-B28F-F147A47F4EAD}" type="pres">
      <dgm:prSet presAssocID="{01F877CE-217E-4CFE-8774-1B9693269A75}" presName="linComp" presStyleCnt="0"/>
      <dgm:spPr/>
    </dgm:pt>
    <dgm:pt modelId="{9E0E0834-F963-4D3A-AD35-2B1BCE233BD5}" type="pres">
      <dgm:prSet presAssocID="{0CBD2EC3-EDB3-482E-8476-C93E9186DB81}" presName="compNode" presStyleCnt="0"/>
      <dgm:spPr/>
    </dgm:pt>
    <dgm:pt modelId="{D4FE4FAD-060C-451E-B447-F10FAC950F20}" type="pres">
      <dgm:prSet presAssocID="{0CBD2EC3-EDB3-482E-8476-C93E9186DB81}" presName="node" presStyleLbl="node1" presStyleIdx="0" presStyleCnt="3">
        <dgm:presLayoutVars>
          <dgm:bulletEnabled val="1"/>
        </dgm:presLayoutVars>
      </dgm:prSet>
      <dgm:spPr/>
      <dgm:t>
        <a:bodyPr/>
        <a:lstStyle/>
        <a:p>
          <a:endParaRPr lang="ru-RU"/>
        </a:p>
      </dgm:t>
    </dgm:pt>
    <dgm:pt modelId="{88D83AE6-81E4-415B-B0EA-C78CBB129397}" type="pres">
      <dgm:prSet presAssocID="{0CBD2EC3-EDB3-482E-8476-C93E9186DB81}" presName="invisiNode" presStyleLbl="node1" presStyleIdx="0" presStyleCnt="3"/>
      <dgm:spPr/>
    </dgm:pt>
    <dgm:pt modelId="{FDF9CB92-F3C9-4810-BD96-B04435275349}" type="pres">
      <dgm:prSet presAssocID="{0CBD2EC3-EDB3-482E-8476-C93E9186DB81}"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291F0E62-0568-42B1-9F59-BF90016731CB}" type="pres">
      <dgm:prSet presAssocID="{01029F85-A0DF-4F52-B853-6BD51258254C}" presName="sibTrans" presStyleLbl="sibTrans2D1" presStyleIdx="0" presStyleCnt="0"/>
      <dgm:spPr/>
      <dgm:t>
        <a:bodyPr/>
        <a:lstStyle/>
        <a:p>
          <a:endParaRPr lang="ru-RU"/>
        </a:p>
      </dgm:t>
    </dgm:pt>
    <dgm:pt modelId="{0B917F0E-EFEC-4943-A28A-4B0990D321A7}" type="pres">
      <dgm:prSet presAssocID="{CD653457-9D07-49D2-9D9A-3FC6E1183123}" presName="compNode" presStyleCnt="0"/>
      <dgm:spPr/>
    </dgm:pt>
    <dgm:pt modelId="{D1921E5F-B08D-4CD8-8455-A887B4878F9B}" type="pres">
      <dgm:prSet presAssocID="{CD653457-9D07-49D2-9D9A-3FC6E1183123}" presName="node" presStyleLbl="node1" presStyleIdx="1" presStyleCnt="3">
        <dgm:presLayoutVars>
          <dgm:bulletEnabled val="1"/>
        </dgm:presLayoutVars>
      </dgm:prSet>
      <dgm:spPr/>
      <dgm:t>
        <a:bodyPr/>
        <a:lstStyle/>
        <a:p>
          <a:endParaRPr lang="ru-RU"/>
        </a:p>
      </dgm:t>
    </dgm:pt>
    <dgm:pt modelId="{93149A4B-D209-42FC-AB87-3DEF41DDF1FD}" type="pres">
      <dgm:prSet presAssocID="{CD653457-9D07-49D2-9D9A-3FC6E1183123}" presName="invisiNode" presStyleLbl="node1" presStyleIdx="1" presStyleCnt="3"/>
      <dgm:spPr/>
    </dgm:pt>
    <dgm:pt modelId="{E53E94E7-491F-4843-9FDD-2448094D5A9B}" type="pres">
      <dgm:prSet presAssocID="{CD653457-9D07-49D2-9D9A-3FC6E118312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42B2D5B8-DA2E-4846-BD62-5F510B564F0A}" type="pres">
      <dgm:prSet presAssocID="{7030EDCA-4D95-4504-A990-38663B3A2AE1}" presName="sibTrans" presStyleLbl="sibTrans2D1" presStyleIdx="0" presStyleCnt="0"/>
      <dgm:spPr/>
      <dgm:t>
        <a:bodyPr/>
        <a:lstStyle/>
        <a:p>
          <a:endParaRPr lang="ru-RU"/>
        </a:p>
      </dgm:t>
    </dgm:pt>
    <dgm:pt modelId="{200CD1EB-AE47-448D-B25A-5DF58A3AF100}" type="pres">
      <dgm:prSet presAssocID="{41231407-CF25-4B03-9484-4B1A02E94DA7}" presName="compNode" presStyleCnt="0"/>
      <dgm:spPr/>
    </dgm:pt>
    <dgm:pt modelId="{997ABB2F-8038-44E5-BC29-4F25A98309DB}" type="pres">
      <dgm:prSet presAssocID="{41231407-CF25-4B03-9484-4B1A02E94DA7}" presName="node" presStyleLbl="node1" presStyleIdx="2" presStyleCnt="3">
        <dgm:presLayoutVars>
          <dgm:bulletEnabled val="1"/>
        </dgm:presLayoutVars>
      </dgm:prSet>
      <dgm:spPr/>
      <dgm:t>
        <a:bodyPr/>
        <a:lstStyle/>
        <a:p>
          <a:endParaRPr lang="ru-RU"/>
        </a:p>
      </dgm:t>
    </dgm:pt>
    <dgm:pt modelId="{53F37CE0-270B-45B9-90E5-C41CF2B63A4E}" type="pres">
      <dgm:prSet presAssocID="{41231407-CF25-4B03-9484-4B1A02E94DA7}" presName="invisiNode" presStyleLbl="node1" presStyleIdx="2" presStyleCnt="3"/>
      <dgm:spPr/>
    </dgm:pt>
    <dgm:pt modelId="{6C80FBDB-E10C-4709-993E-E9100CFB6B9E}" type="pres">
      <dgm:prSet presAssocID="{41231407-CF25-4B03-9484-4B1A02E94DA7}"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Lst>
  <dgm:cxnLst>
    <dgm:cxn modelId="{78F279ED-6120-4BFB-B61D-E700933D976C}" srcId="{01F877CE-217E-4CFE-8774-1B9693269A75}" destId="{0CBD2EC3-EDB3-482E-8476-C93E9186DB81}" srcOrd="0" destOrd="0" parTransId="{A64EEAE7-8223-4593-8D13-56BC6C0908BD}" sibTransId="{01029F85-A0DF-4F52-B853-6BD51258254C}"/>
    <dgm:cxn modelId="{13B9FD8A-6BBB-4A89-95EF-BAA9EFADA422}" srcId="{01F877CE-217E-4CFE-8774-1B9693269A75}" destId="{CD653457-9D07-49D2-9D9A-3FC6E1183123}" srcOrd="1" destOrd="0" parTransId="{F829229F-637D-46CC-92B5-B841F6328E94}" sibTransId="{7030EDCA-4D95-4504-A990-38663B3A2AE1}"/>
    <dgm:cxn modelId="{1418A899-5CCF-4B41-973B-BCCE5A35D48D}" type="presOf" srcId="{41231407-CF25-4B03-9484-4B1A02E94DA7}" destId="{997ABB2F-8038-44E5-BC29-4F25A98309DB}" srcOrd="0" destOrd="0" presId="urn:microsoft.com/office/officeart/2005/8/layout/pList2"/>
    <dgm:cxn modelId="{193F18B5-4C95-437C-A7D3-FB87EFEB15BF}" type="presOf" srcId="{0CBD2EC3-EDB3-482E-8476-C93E9186DB81}" destId="{D4FE4FAD-060C-451E-B447-F10FAC950F20}" srcOrd="0" destOrd="0" presId="urn:microsoft.com/office/officeart/2005/8/layout/pList2"/>
    <dgm:cxn modelId="{5890741F-E0CA-4CEB-83F0-6C00E8C80AB8}" srcId="{01F877CE-217E-4CFE-8774-1B9693269A75}" destId="{41231407-CF25-4B03-9484-4B1A02E94DA7}" srcOrd="2" destOrd="0" parTransId="{9FC29F76-DCF8-42ED-B811-FB663D47D9A9}" sibTransId="{41AE9467-56EC-4635-BEF4-07A70FE88D77}"/>
    <dgm:cxn modelId="{80B8AC5F-8560-433A-B3E1-8A30B4BC8BBC}" type="presOf" srcId="{CD653457-9D07-49D2-9D9A-3FC6E1183123}" destId="{D1921E5F-B08D-4CD8-8455-A887B4878F9B}" srcOrd="0" destOrd="0" presId="urn:microsoft.com/office/officeart/2005/8/layout/pList2"/>
    <dgm:cxn modelId="{796D33B7-3C51-4C97-94F2-75DB49681436}" type="presOf" srcId="{01F877CE-217E-4CFE-8774-1B9693269A75}" destId="{BA335BA7-A462-4B16-8CE7-18F5DC96FEF7}" srcOrd="0" destOrd="0" presId="urn:microsoft.com/office/officeart/2005/8/layout/pList2"/>
    <dgm:cxn modelId="{74184687-7135-4542-8E00-FAA674DF356C}" type="presOf" srcId="{7030EDCA-4D95-4504-A990-38663B3A2AE1}" destId="{42B2D5B8-DA2E-4846-BD62-5F510B564F0A}" srcOrd="0" destOrd="0" presId="urn:microsoft.com/office/officeart/2005/8/layout/pList2"/>
    <dgm:cxn modelId="{842A4446-D855-4DF2-937A-1299AA656C9B}" type="presOf" srcId="{01029F85-A0DF-4F52-B853-6BD51258254C}" destId="{291F0E62-0568-42B1-9F59-BF90016731CB}" srcOrd="0" destOrd="0" presId="urn:microsoft.com/office/officeart/2005/8/layout/pList2"/>
    <dgm:cxn modelId="{AB4A4584-DB86-4BD8-82A2-9C5C956C25F1}" type="presParOf" srcId="{BA335BA7-A462-4B16-8CE7-18F5DC96FEF7}" destId="{2F649505-DE35-45B4-9325-2322AAB36F35}" srcOrd="0" destOrd="0" presId="urn:microsoft.com/office/officeart/2005/8/layout/pList2"/>
    <dgm:cxn modelId="{3BCB4347-A06D-4D7B-B5C2-21EEADDD11CA}" type="presParOf" srcId="{BA335BA7-A462-4B16-8CE7-18F5DC96FEF7}" destId="{2D51A09E-7449-4AAC-B28F-F147A47F4EAD}" srcOrd="1" destOrd="0" presId="urn:microsoft.com/office/officeart/2005/8/layout/pList2"/>
    <dgm:cxn modelId="{2472915A-527E-4052-8367-C313AC2E05FE}" type="presParOf" srcId="{2D51A09E-7449-4AAC-B28F-F147A47F4EAD}" destId="{9E0E0834-F963-4D3A-AD35-2B1BCE233BD5}" srcOrd="0" destOrd="0" presId="urn:microsoft.com/office/officeart/2005/8/layout/pList2"/>
    <dgm:cxn modelId="{178FA286-13A2-4B01-AD81-E16C70A2871B}" type="presParOf" srcId="{9E0E0834-F963-4D3A-AD35-2B1BCE233BD5}" destId="{D4FE4FAD-060C-451E-B447-F10FAC950F20}" srcOrd="0" destOrd="0" presId="urn:microsoft.com/office/officeart/2005/8/layout/pList2"/>
    <dgm:cxn modelId="{B75953FE-CCBC-40DA-BA4F-63075BE15E25}" type="presParOf" srcId="{9E0E0834-F963-4D3A-AD35-2B1BCE233BD5}" destId="{88D83AE6-81E4-415B-B0EA-C78CBB129397}" srcOrd="1" destOrd="0" presId="urn:microsoft.com/office/officeart/2005/8/layout/pList2"/>
    <dgm:cxn modelId="{0EE28563-7ED3-4D82-BA01-365DB4AB6DF4}" type="presParOf" srcId="{9E0E0834-F963-4D3A-AD35-2B1BCE233BD5}" destId="{FDF9CB92-F3C9-4810-BD96-B04435275349}" srcOrd="2" destOrd="0" presId="urn:microsoft.com/office/officeart/2005/8/layout/pList2"/>
    <dgm:cxn modelId="{10E7C7AD-FF2B-450C-8DE6-776DABDE2BD3}" type="presParOf" srcId="{2D51A09E-7449-4AAC-B28F-F147A47F4EAD}" destId="{291F0E62-0568-42B1-9F59-BF90016731CB}" srcOrd="1" destOrd="0" presId="urn:microsoft.com/office/officeart/2005/8/layout/pList2"/>
    <dgm:cxn modelId="{017128E3-3CC3-43CD-8E90-B48F6A9E8FA1}" type="presParOf" srcId="{2D51A09E-7449-4AAC-B28F-F147A47F4EAD}" destId="{0B917F0E-EFEC-4943-A28A-4B0990D321A7}" srcOrd="2" destOrd="0" presId="urn:microsoft.com/office/officeart/2005/8/layout/pList2"/>
    <dgm:cxn modelId="{24178668-5C9F-40EE-9091-093812369A3B}" type="presParOf" srcId="{0B917F0E-EFEC-4943-A28A-4B0990D321A7}" destId="{D1921E5F-B08D-4CD8-8455-A887B4878F9B}" srcOrd="0" destOrd="0" presId="urn:microsoft.com/office/officeart/2005/8/layout/pList2"/>
    <dgm:cxn modelId="{26EBA90C-CFB3-44FB-A907-223AED7B326A}" type="presParOf" srcId="{0B917F0E-EFEC-4943-A28A-4B0990D321A7}" destId="{93149A4B-D209-42FC-AB87-3DEF41DDF1FD}" srcOrd="1" destOrd="0" presId="urn:microsoft.com/office/officeart/2005/8/layout/pList2"/>
    <dgm:cxn modelId="{AE923D71-4A55-418D-9A8E-2ACA2875207A}" type="presParOf" srcId="{0B917F0E-EFEC-4943-A28A-4B0990D321A7}" destId="{E53E94E7-491F-4843-9FDD-2448094D5A9B}" srcOrd="2" destOrd="0" presId="urn:microsoft.com/office/officeart/2005/8/layout/pList2"/>
    <dgm:cxn modelId="{DF833014-E2D5-43AB-AFC4-07DA90F522F2}" type="presParOf" srcId="{2D51A09E-7449-4AAC-B28F-F147A47F4EAD}" destId="{42B2D5B8-DA2E-4846-BD62-5F510B564F0A}" srcOrd="3" destOrd="0" presId="urn:microsoft.com/office/officeart/2005/8/layout/pList2"/>
    <dgm:cxn modelId="{953AD406-AE0F-4EC9-A5E1-6DC1DF0CC093}" type="presParOf" srcId="{2D51A09E-7449-4AAC-B28F-F147A47F4EAD}" destId="{200CD1EB-AE47-448D-B25A-5DF58A3AF100}" srcOrd="4" destOrd="0" presId="urn:microsoft.com/office/officeart/2005/8/layout/pList2"/>
    <dgm:cxn modelId="{DCE2683C-BD8E-4228-9C60-ADB87F8A0B55}" type="presParOf" srcId="{200CD1EB-AE47-448D-B25A-5DF58A3AF100}" destId="{997ABB2F-8038-44E5-BC29-4F25A98309DB}" srcOrd="0" destOrd="0" presId="urn:microsoft.com/office/officeart/2005/8/layout/pList2"/>
    <dgm:cxn modelId="{B7E0F0E5-B15A-4332-8F10-06F26A8976BF}" type="presParOf" srcId="{200CD1EB-AE47-448D-B25A-5DF58A3AF100}" destId="{53F37CE0-270B-45B9-90E5-C41CF2B63A4E}" srcOrd="1" destOrd="0" presId="urn:microsoft.com/office/officeart/2005/8/layout/pList2"/>
    <dgm:cxn modelId="{BB6B3E88-B5B7-4CE0-AC33-83BDE25B0E8A}" type="presParOf" srcId="{200CD1EB-AE47-448D-B25A-5DF58A3AF100}" destId="{6C80FBDB-E10C-4709-993E-E9100CFB6B9E}"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49505-DE35-45B4-9325-2322AAB36F35}">
      <dsp:nvSpPr>
        <dsp:cNvPr id="0" name=""/>
        <dsp:cNvSpPr/>
      </dsp:nvSpPr>
      <dsp:spPr>
        <a:xfrm>
          <a:off x="0" y="0"/>
          <a:ext cx="10126555" cy="243840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F9CB92-F3C9-4810-BD96-B04435275349}">
      <dsp:nvSpPr>
        <dsp:cNvPr id="0" name=""/>
        <dsp:cNvSpPr/>
      </dsp:nvSpPr>
      <dsp:spPr>
        <a:xfrm>
          <a:off x="307050" y="325120"/>
          <a:ext cx="1761565" cy="178816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0000" r="-4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FE4FAD-060C-451E-B447-F10FAC950F20}">
      <dsp:nvSpPr>
        <dsp:cNvPr id="0" name=""/>
        <dsp:cNvSpPr/>
      </dsp:nvSpPr>
      <dsp:spPr>
        <a:xfrm rot="10800000">
          <a:off x="307050" y="2438400"/>
          <a:ext cx="176156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ru-RU" sz="1600" kern="1200" dirty="0" smtClean="0"/>
            <a:t>Руки медперсонала</a:t>
          </a:r>
        </a:p>
        <a:p>
          <a:pPr lvl="0" algn="ctr" defTabSz="711200">
            <a:lnSpc>
              <a:spcPct val="90000"/>
            </a:lnSpc>
            <a:spcBef>
              <a:spcPct val="0"/>
            </a:spcBef>
            <a:spcAft>
              <a:spcPct val="35000"/>
            </a:spcAft>
          </a:pPr>
          <a:endParaRPr lang="ru-RU" sz="1600" kern="1200" dirty="0"/>
        </a:p>
      </dsp:txBody>
      <dsp:txXfrm rot="10800000">
        <a:off x="361224" y="2438400"/>
        <a:ext cx="1653217" cy="2926092"/>
      </dsp:txXfrm>
    </dsp:sp>
    <dsp:sp modelId="{0156DBD7-9E8F-4AFE-A404-04D515B1C8E2}">
      <dsp:nvSpPr>
        <dsp:cNvPr id="0" name=""/>
        <dsp:cNvSpPr/>
      </dsp:nvSpPr>
      <dsp:spPr>
        <a:xfrm>
          <a:off x="2244772" y="325120"/>
          <a:ext cx="1761565" cy="178816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6000" b="-1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D11B889-FD35-4C7D-BE2D-D4D43F76A196}">
      <dsp:nvSpPr>
        <dsp:cNvPr id="0" name=""/>
        <dsp:cNvSpPr/>
      </dsp:nvSpPr>
      <dsp:spPr>
        <a:xfrm rot="10800000">
          <a:off x="2244772" y="2438400"/>
          <a:ext cx="176156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ru-RU" sz="1600" kern="1200" dirty="0" smtClean="0"/>
            <a:t>Одежда персонала</a:t>
          </a:r>
          <a:endParaRPr lang="ru-RU" sz="1600" kern="1200" dirty="0"/>
        </a:p>
      </dsp:txBody>
      <dsp:txXfrm rot="10800000">
        <a:off x="2298946" y="2438400"/>
        <a:ext cx="1653217" cy="2926092"/>
      </dsp:txXfrm>
    </dsp:sp>
    <dsp:sp modelId="{F40C55EF-19B6-4663-9A12-061D766A2425}">
      <dsp:nvSpPr>
        <dsp:cNvPr id="0" name=""/>
        <dsp:cNvSpPr/>
      </dsp:nvSpPr>
      <dsp:spPr>
        <a:xfrm>
          <a:off x="4182494" y="325120"/>
          <a:ext cx="1761565" cy="178816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8000" b="-3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E9B971F-416D-4A56-B86B-7366DD477010}">
      <dsp:nvSpPr>
        <dsp:cNvPr id="0" name=""/>
        <dsp:cNvSpPr/>
      </dsp:nvSpPr>
      <dsp:spPr>
        <a:xfrm rot="10800000">
          <a:off x="4182494" y="2438400"/>
          <a:ext cx="176156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ru-RU" sz="1600" kern="1200" dirty="0" smtClean="0"/>
            <a:t>Перевязочный материал</a:t>
          </a:r>
          <a:endParaRPr lang="ru-RU" sz="1600" kern="1200" dirty="0"/>
        </a:p>
      </dsp:txBody>
      <dsp:txXfrm rot="10800000">
        <a:off x="4236668" y="2438400"/>
        <a:ext cx="1653217" cy="2926092"/>
      </dsp:txXfrm>
    </dsp:sp>
    <dsp:sp modelId="{E53E94E7-491F-4843-9FDD-2448094D5A9B}">
      <dsp:nvSpPr>
        <dsp:cNvPr id="0" name=""/>
        <dsp:cNvSpPr/>
      </dsp:nvSpPr>
      <dsp:spPr>
        <a:xfrm>
          <a:off x="6120216" y="325120"/>
          <a:ext cx="1761565" cy="178816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8000" b="-3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1921E5F-B08D-4CD8-8455-A887B4878F9B}">
      <dsp:nvSpPr>
        <dsp:cNvPr id="0" name=""/>
        <dsp:cNvSpPr/>
      </dsp:nvSpPr>
      <dsp:spPr>
        <a:xfrm rot="10800000">
          <a:off x="6120216" y="2438400"/>
          <a:ext cx="176156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ru-RU" sz="1600" kern="1200" dirty="0" smtClean="0"/>
            <a:t>Предметы ухода</a:t>
          </a:r>
          <a:endParaRPr lang="ru-RU" sz="1600" kern="1200" dirty="0"/>
        </a:p>
      </dsp:txBody>
      <dsp:txXfrm rot="10800000">
        <a:off x="6174390" y="2438400"/>
        <a:ext cx="1653217" cy="2926092"/>
      </dsp:txXfrm>
    </dsp:sp>
    <dsp:sp modelId="{6C80FBDB-E10C-4709-993E-E9100CFB6B9E}">
      <dsp:nvSpPr>
        <dsp:cNvPr id="0" name=""/>
        <dsp:cNvSpPr/>
      </dsp:nvSpPr>
      <dsp:spPr>
        <a:xfrm>
          <a:off x="8057939" y="325120"/>
          <a:ext cx="1761565" cy="1788160"/>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t="-38000" b="-3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97ABB2F-8038-44E5-BC29-4F25A98309DB}">
      <dsp:nvSpPr>
        <dsp:cNvPr id="0" name=""/>
        <dsp:cNvSpPr/>
      </dsp:nvSpPr>
      <dsp:spPr>
        <a:xfrm rot="10800000">
          <a:off x="8057939" y="2438400"/>
          <a:ext cx="176156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ru-RU" sz="1400" kern="1200" dirty="0" smtClean="0"/>
            <a:t>Медицинский инструментарий/оборудование</a:t>
          </a:r>
          <a:endParaRPr lang="ru-RU" sz="1400" kern="1200" dirty="0"/>
        </a:p>
      </dsp:txBody>
      <dsp:txXfrm rot="10800000">
        <a:off x="8112113" y="2438400"/>
        <a:ext cx="1653217" cy="29260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7B095-C935-4358-B4B0-C91F5B8F5EB4}">
      <dsp:nvSpPr>
        <dsp:cNvPr id="0" name=""/>
        <dsp:cNvSpPr/>
      </dsp:nvSpPr>
      <dsp:spPr>
        <a:xfrm rot="5400000">
          <a:off x="3506806" y="130656"/>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err="1" smtClean="0"/>
            <a:t>Хлорактивные</a:t>
          </a:r>
          <a:endParaRPr lang="ru-RU" sz="1000" kern="1200" dirty="0"/>
        </a:p>
      </dsp:txBody>
      <dsp:txXfrm rot="-5400000">
        <a:off x="3909687" y="313106"/>
        <a:ext cx="1202866" cy="1382606"/>
      </dsp:txXfrm>
    </dsp:sp>
    <dsp:sp modelId="{59FB552F-7661-40DD-B4BC-53EAD9378D2A}">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smtClean="0"/>
            <a:t>КПАВ</a:t>
          </a:r>
          <a:endParaRPr lang="ru-RU" sz="1000" kern="1200" dirty="0"/>
        </a:p>
      </dsp:txBody>
      <dsp:txXfrm>
        <a:off x="5437901" y="401821"/>
        <a:ext cx="2241629" cy="1205177"/>
      </dsp:txXfrm>
    </dsp:sp>
    <dsp:sp modelId="{1A17057F-226F-42C8-8162-2EECC09ABFD0}">
      <dsp:nvSpPr>
        <dsp:cNvPr id="0" name=""/>
        <dsp:cNvSpPr/>
      </dsp:nvSpPr>
      <dsp:spPr>
        <a:xfrm rot="5400000">
          <a:off x="1619499" y="130656"/>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2022380" y="313106"/>
        <a:ext cx="1202866" cy="1382606"/>
      </dsp:txXfrm>
    </dsp:sp>
    <dsp:sp modelId="{077026BA-470C-4A30-B256-38FC41A479F7}">
      <dsp:nvSpPr>
        <dsp:cNvPr id="0" name=""/>
        <dsp:cNvSpPr/>
      </dsp:nvSpPr>
      <dsp:spPr>
        <a:xfrm rot="5400000">
          <a:off x="2559537" y="1835580"/>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err="1" smtClean="0"/>
            <a:t>кислородактивные</a:t>
          </a:r>
          <a:endParaRPr lang="ru-RU" sz="1000" kern="1200" dirty="0"/>
        </a:p>
      </dsp:txBody>
      <dsp:txXfrm rot="-5400000">
        <a:off x="2962418" y="2018030"/>
        <a:ext cx="1202866" cy="1382606"/>
      </dsp:txXfrm>
    </dsp:sp>
    <dsp:sp modelId="{F206C749-4B48-4086-BF64-68E0973C4522}">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r" defTabSz="444500">
            <a:lnSpc>
              <a:spcPct val="90000"/>
            </a:lnSpc>
            <a:spcBef>
              <a:spcPct val="0"/>
            </a:spcBef>
            <a:spcAft>
              <a:spcPct val="35000"/>
            </a:spcAft>
          </a:pPr>
          <a:r>
            <a:rPr lang="ru-RU" sz="1000" kern="1200" dirty="0" smtClean="0"/>
            <a:t>Спирты</a:t>
          </a:r>
          <a:endParaRPr lang="ru-RU" sz="1000" kern="1200" dirty="0"/>
        </a:p>
      </dsp:txBody>
      <dsp:txXfrm>
        <a:off x="448468" y="2106744"/>
        <a:ext cx="2169318" cy="1205177"/>
      </dsp:txXfrm>
    </dsp:sp>
    <dsp:sp modelId="{7F9DA8C4-7E90-44EB-BA59-5DDBBDB85BC7}">
      <dsp:nvSpPr>
        <dsp:cNvPr id="0" name=""/>
        <dsp:cNvSpPr/>
      </dsp:nvSpPr>
      <dsp:spPr>
        <a:xfrm rot="5400000">
          <a:off x="4446844" y="1835580"/>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4849725" y="2018030"/>
        <a:ext cx="1202866" cy="1382606"/>
      </dsp:txXfrm>
    </dsp:sp>
    <dsp:sp modelId="{CAEA4C8C-DD8E-4355-B2E8-49F3A6B859BC}">
      <dsp:nvSpPr>
        <dsp:cNvPr id="0" name=""/>
        <dsp:cNvSpPr/>
      </dsp:nvSpPr>
      <dsp:spPr>
        <a:xfrm rot="5400000">
          <a:off x="3506806" y="3540503"/>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ru-RU" sz="1000" kern="1200" dirty="0" smtClean="0"/>
            <a:t>Амины</a:t>
          </a:r>
          <a:endParaRPr lang="ru-RU" sz="1000" kern="1200" dirty="0"/>
        </a:p>
      </dsp:txBody>
      <dsp:txXfrm rot="-5400000">
        <a:off x="3909687" y="3722953"/>
        <a:ext cx="1202866" cy="1382606"/>
      </dsp:txXfrm>
    </dsp:sp>
    <dsp:sp modelId="{750BD577-6857-4F80-9252-2A8C56C3CE38}">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l" defTabSz="444500">
            <a:lnSpc>
              <a:spcPct val="90000"/>
            </a:lnSpc>
            <a:spcBef>
              <a:spcPct val="0"/>
            </a:spcBef>
            <a:spcAft>
              <a:spcPct val="35000"/>
            </a:spcAft>
          </a:pPr>
          <a:r>
            <a:rPr lang="ru-RU" sz="1000" kern="1200" dirty="0" err="1" smtClean="0"/>
            <a:t>Гуанидин</a:t>
          </a:r>
          <a:endParaRPr lang="ru-RU" sz="1000" kern="1200" dirty="0"/>
        </a:p>
      </dsp:txBody>
      <dsp:txXfrm>
        <a:off x="5437901" y="3811668"/>
        <a:ext cx="2241629" cy="1205177"/>
      </dsp:txXfrm>
    </dsp:sp>
    <dsp:sp modelId="{FBF690E4-760F-4507-B162-B393A344A7D5}">
      <dsp:nvSpPr>
        <dsp:cNvPr id="0" name=""/>
        <dsp:cNvSpPr/>
      </dsp:nvSpPr>
      <dsp:spPr>
        <a:xfrm rot="5400000">
          <a:off x="1619499" y="3540503"/>
          <a:ext cx="2008628" cy="1747506"/>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ru-RU" sz="3600" kern="1200"/>
        </a:p>
      </dsp:txBody>
      <dsp:txXfrm rot="-5400000">
        <a:off x="2022380" y="3722953"/>
        <a:ext cx="1202866" cy="1382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49505-DE35-45B4-9325-2322AAB36F35}">
      <dsp:nvSpPr>
        <dsp:cNvPr id="0" name=""/>
        <dsp:cNvSpPr/>
      </dsp:nvSpPr>
      <dsp:spPr>
        <a:xfrm>
          <a:off x="0" y="0"/>
          <a:ext cx="10126555" cy="243840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F9CB92-F3C9-4810-BD96-B04435275349}">
      <dsp:nvSpPr>
        <dsp:cNvPr id="0" name=""/>
        <dsp:cNvSpPr/>
      </dsp:nvSpPr>
      <dsp:spPr>
        <a:xfrm>
          <a:off x="303796" y="325120"/>
          <a:ext cx="2974675" cy="178816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4FE4FAD-060C-451E-B447-F10FAC950F20}">
      <dsp:nvSpPr>
        <dsp:cNvPr id="0" name=""/>
        <dsp:cNvSpPr/>
      </dsp:nvSpPr>
      <dsp:spPr>
        <a:xfrm rot="10800000">
          <a:off x="303796" y="2438400"/>
          <a:ext cx="297467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ru-RU" sz="3000" kern="1200" dirty="0" smtClean="0"/>
            <a:t>Пациенты</a:t>
          </a:r>
        </a:p>
        <a:p>
          <a:pPr lvl="0" algn="ctr" defTabSz="1333500">
            <a:lnSpc>
              <a:spcPct val="90000"/>
            </a:lnSpc>
            <a:spcBef>
              <a:spcPct val="0"/>
            </a:spcBef>
            <a:spcAft>
              <a:spcPct val="35000"/>
            </a:spcAft>
          </a:pPr>
          <a:r>
            <a:rPr lang="ru-RU" sz="3000" kern="1200" dirty="0" smtClean="0"/>
            <a:t>Медицинский пер</a:t>
          </a:r>
          <a:r>
            <a:rPr lang="en-US" sz="3000" kern="1200" dirty="0" smtClean="0"/>
            <a:t>c</a:t>
          </a:r>
          <a:r>
            <a:rPr lang="ru-RU" sz="3000" kern="1200" dirty="0" err="1" smtClean="0"/>
            <a:t>онал</a:t>
          </a:r>
          <a:endParaRPr lang="ru-RU" sz="3000" kern="1200" dirty="0" smtClean="0"/>
        </a:p>
        <a:p>
          <a:pPr lvl="0" algn="ctr" defTabSz="1333500">
            <a:lnSpc>
              <a:spcPct val="90000"/>
            </a:lnSpc>
            <a:spcBef>
              <a:spcPct val="0"/>
            </a:spcBef>
            <a:spcAft>
              <a:spcPct val="35000"/>
            </a:spcAft>
          </a:pPr>
          <a:endParaRPr lang="ru-RU" sz="3000" kern="1200" dirty="0"/>
        </a:p>
      </dsp:txBody>
      <dsp:txXfrm rot="10800000">
        <a:off x="395278" y="2438400"/>
        <a:ext cx="2791711" cy="2888784"/>
      </dsp:txXfrm>
    </dsp:sp>
    <dsp:sp modelId="{E53E94E7-491F-4843-9FDD-2448094D5A9B}">
      <dsp:nvSpPr>
        <dsp:cNvPr id="0" name=""/>
        <dsp:cNvSpPr/>
      </dsp:nvSpPr>
      <dsp:spPr>
        <a:xfrm>
          <a:off x="3575939" y="325120"/>
          <a:ext cx="2974675" cy="178816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1921E5F-B08D-4CD8-8455-A887B4878F9B}">
      <dsp:nvSpPr>
        <dsp:cNvPr id="0" name=""/>
        <dsp:cNvSpPr/>
      </dsp:nvSpPr>
      <dsp:spPr>
        <a:xfrm rot="10800000">
          <a:off x="3575939" y="2438400"/>
          <a:ext cx="297467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ru-RU" sz="3000" kern="1200" dirty="0" smtClean="0"/>
            <a:t>Контактно-бытовой</a:t>
          </a:r>
        </a:p>
        <a:p>
          <a:pPr lvl="0" algn="ctr" defTabSz="1333500">
            <a:lnSpc>
              <a:spcPct val="90000"/>
            </a:lnSpc>
            <a:spcBef>
              <a:spcPct val="0"/>
            </a:spcBef>
            <a:spcAft>
              <a:spcPct val="35000"/>
            </a:spcAft>
          </a:pPr>
          <a:r>
            <a:rPr lang="ru-RU" sz="3000" kern="1200" dirty="0" smtClean="0"/>
            <a:t>Фекально-оральный</a:t>
          </a:r>
        </a:p>
        <a:p>
          <a:pPr lvl="0" algn="ctr" defTabSz="1333500">
            <a:lnSpc>
              <a:spcPct val="90000"/>
            </a:lnSpc>
            <a:spcBef>
              <a:spcPct val="0"/>
            </a:spcBef>
            <a:spcAft>
              <a:spcPct val="35000"/>
            </a:spcAft>
          </a:pPr>
          <a:r>
            <a:rPr lang="ru-RU" sz="3000" kern="1200" dirty="0" smtClean="0"/>
            <a:t>Аэрозольный</a:t>
          </a:r>
          <a:endParaRPr lang="ru-RU" sz="3000" kern="1200" dirty="0"/>
        </a:p>
      </dsp:txBody>
      <dsp:txXfrm rot="10800000">
        <a:off x="3667421" y="2438400"/>
        <a:ext cx="2791711" cy="2888784"/>
      </dsp:txXfrm>
    </dsp:sp>
    <dsp:sp modelId="{6C80FBDB-E10C-4709-993E-E9100CFB6B9E}">
      <dsp:nvSpPr>
        <dsp:cNvPr id="0" name=""/>
        <dsp:cNvSpPr/>
      </dsp:nvSpPr>
      <dsp:spPr>
        <a:xfrm>
          <a:off x="6848082" y="325120"/>
          <a:ext cx="2974675" cy="178816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97ABB2F-8038-44E5-BC29-4F25A98309DB}">
      <dsp:nvSpPr>
        <dsp:cNvPr id="0" name=""/>
        <dsp:cNvSpPr/>
      </dsp:nvSpPr>
      <dsp:spPr>
        <a:xfrm rot="10800000">
          <a:off x="6848082" y="2438400"/>
          <a:ext cx="2974675" cy="2980266"/>
        </a:xfrm>
        <a:prstGeom prst="round2SameRect">
          <a:avLst>
            <a:gd name="adj1" fmla="val 10500"/>
            <a:gd name="adj2" fmla="val 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213360" numCol="1" spcCol="1270" anchor="t" anchorCtr="0">
          <a:noAutofit/>
        </a:bodyPr>
        <a:lstStyle/>
        <a:p>
          <a:pPr lvl="0" algn="ctr" defTabSz="1333500">
            <a:lnSpc>
              <a:spcPct val="90000"/>
            </a:lnSpc>
            <a:spcBef>
              <a:spcPct val="0"/>
            </a:spcBef>
            <a:spcAft>
              <a:spcPct val="35000"/>
            </a:spcAft>
          </a:pPr>
          <a:r>
            <a:rPr lang="ru-RU" sz="3000" kern="1200" dirty="0" smtClean="0"/>
            <a:t>Отсутствие иммунитета</a:t>
          </a:r>
          <a:endParaRPr lang="ru-RU" sz="3000" kern="1200" dirty="0"/>
        </a:p>
      </dsp:txBody>
      <dsp:txXfrm rot="10800000">
        <a:off x="6939564" y="2438400"/>
        <a:ext cx="2791711" cy="2888784"/>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49688" y="0"/>
            <a:ext cx="2946400" cy="496967"/>
          </a:xfrm>
          <a:prstGeom prst="rect">
            <a:avLst/>
          </a:prstGeom>
        </p:spPr>
        <p:txBody>
          <a:bodyPr vert="horz" lIns="91440" tIns="45720" rIns="91440" bIns="45720" rtlCol="0"/>
          <a:lstStyle>
            <a:lvl1pPr algn="r">
              <a:defRPr sz="1200"/>
            </a:lvl1pPr>
          </a:lstStyle>
          <a:p>
            <a:fld id="{D2923EEF-67C5-499E-A045-181A00DB87C0}" type="datetimeFigureOut">
              <a:rPr lang="ru-RU" smtClean="0"/>
              <a:pPr/>
              <a:t>18.03.2020</a:t>
            </a:fld>
            <a:endParaRPr lang="ru-RU"/>
          </a:p>
        </p:txBody>
      </p:sp>
      <p:sp>
        <p:nvSpPr>
          <p:cNvPr id="4" name="Нижний колонтитул 3"/>
          <p:cNvSpPr>
            <a:spLocks noGrp="1"/>
          </p:cNvSpPr>
          <p:nvPr>
            <p:ph type="ftr" sz="quarter" idx="2"/>
          </p:nvPr>
        </p:nvSpPr>
        <p:spPr>
          <a:xfrm>
            <a:off x="0" y="9431258"/>
            <a:ext cx="2946400" cy="49696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49688" y="9431258"/>
            <a:ext cx="2946400" cy="496967"/>
          </a:xfrm>
          <a:prstGeom prst="rect">
            <a:avLst/>
          </a:prstGeom>
        </p:spPr>
        <p:txBody>
          <a:bodyPr vert="horz" lIns="91440" tIns="45720" rIns="91440" bIns="45720" rtlCol="0" anchor="b"/>
          <a:lstStyle>
            <a:lvl1pPr algn="r">
              <a:defRPr sz="1200"/>
            </a:lvl1pPr>
          </a:lstStyle>
          <a:p>
            <a:fld id="{715A0E5F-757C-4464-83AD-C0051A029B02}" type="slidenum">
              <a:rPr lang="ru-RU" smtClean="0"/>
              <a:pPr/>
              <a:t>‹#›</a:t>
            </a:fld>
            <a:endParaRPr lang="ru-RU"/>
          </a:p>
        </p:txBody>
      </p:sp>
    </p:spTree>
    <p:extLst>
      <p:ext uri="{BB962C8B-B14F-4D97-AF65-F5344CB8AC3E}">
        <p14:creationId xmlns:p14="http://schemas.microsoft.com/office/powerpoint/2010/main" val="24464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90488" y="744538"/>
            <a:ext cx="6616700" cy="3722687"/>
          </a:xfrm>
          <a:prstGeom prst="rect">
            <a:avLst/>
          </a:prstGeom>
        </p:spPr>
        <p:txBody>
          <a:bodyPr/>
          <a:lstStyle/>
          <a:p>
            <a:endParaRPr/>
          </a:p>
        </p:txBody>
      </p:sp>
      <p:sp>
        <p:nvSpPr>
          <p:cNvPr id="349" name="Shape 349"/>
          <p:cNvSpPr>
            <a:spLocks noGrp="1"/>
          </p:cNvSpPr>
          <p:nvPr>
            <p:ph type="body" sz="quarter" idx="1"/>
          </p:nvPr>
        </p:nvSpPr>
        <p:spPr>
          <a:xfrm>
            <a:off x="906357" y="4715907"/>
            <a:ext cx="4984962" cy="4467701"/>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eptolit.ru/product/emkost-konteyner-edpo-1-0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Одним из важнейших направлений в работе любого лечебно-профилактического учреждения является обеспечение и выполнения  санитарно-гигиенических и противоэпидемических мероприятий</a:t>
            </a:r>
          </a:p>
          <a:p>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Дезинфекция</a:t>
            </a:r>
            <a:r>
              <a:rPr lang="ru-RU" baseline="0" dirty="0" smtClean="0"/>
              <a:t> – это совокупность способов  полного, частичного или селективного уничтожения потенциально патогенных для человека микроорганизмов на объектах внешней среды в целях разрыва передачи возбудителей инфекционных заболеваний от источников инфекции и восприимчивым людям.</a:t>
            </a:r>
            <a:endParaRPr lang="ru-RU" dirty="0"/>
          </a:p>
        </p:txBody>
      </p:sp>
    </p:spTree>
    <p:extLst>
      <p:ext uri="{BB962C8B-B14F-4D97-AF65-F5344CB8AC3E}">
        <p14:creationId xmlns:p14="http://schemas.microsoft.com/office/powerpoint/2010/main" val="3876222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Для</a:t>
            </a:r>
            <a:r>
              <a:rPr lang="ru-RU" baseline="0" dirty="0" smtClean="0"/>
              <a:t> дезинфекции  могут быть использованы средства из различных химических групп:</a:t>
            </a:r>
          </a:p>
          <a:p>
            <a:pPr marL="171450" indent="-171450">
              <a:buFontTx/>
              <a:buChar char="-"/>
            </a:pPr>
            <a:r>
              <a:rPr lang="ru-RU" baseline="0" dirty="0" err="1" smtClean="0"/>
              <a:t>Хлорактивные</a:t>
            </a:r>
            <a:r>
              <a:rPr lang="ru-RU" baseline="0" dirty="0" smtClean="0"/>
              <a:t> (натриевая соль  </a:t>
            </a:r>
            <a:r>
              <a:rPr lang="ru-RU" baseline="0" dirty="0" err="1" smtClean="0"/>
              <a:t>дихлоризоциануровой</a:t>
            </a:r>
            <a:r>
              <a:rPr lang="ru-RU" baseline="0" dirty="0" smtClean="0"/>
              <a:t> кислоты – в концентрации  активного хлора  в рабочем растворе не менее 0,06%, хлорами Б- в концентрации активного хлора  в рабочем  растворе не менее 3%</a:t>
            </a:r>
          </a:p>
          <a:p>
            <a:pPr marL="171450" indent="-171450">
              <a:buFontTx/>
              <a:buChar char="-"/>
            </a:pPr>
            <a:r>
              <a:rPr lang="ru-RU" baseline="0" dirty="0" err="1" smtClean="0"/>
              <a:t>Кислородактивные</a:t>
            </a:r>
            <a:r>
              <a:rPr lang="ru-RU" baseline="0" dirty="0" smtClean="0"/>
              <a:t>  (перекись  водорода –в концентрации на менее 3%)</a:t>
            </a:r>
          </a:p>
          <a:p>
            <a:pPr marL="171450" indent="-171450">
              <a:buFontTx/>
              <a:buChar char="-"/>
            </a:pPr>
            <a:r>
              <a:rPr lang="ru-RU" baseline="0" dirty="0" smtClean="0"/>
              <a:t>Катионные поверхностно-активные вещества (КПАВ)</a:t>
            </a:r>
          </a:p>
          <a:p>
            <a:pPr marL="171450" indent="-171450">
              <a:buFontTx/>
              <a:buChar char="-"/>
            </a:pPr>
            <a:r>
              <a:rPr lang="ru-RU" baseline="0" dirty="0" smtClean="0"/>
              <a:t>Четвертичные аммониевые соединения (в концентрации в рабочем растворе не менее 0,5%)</a:t>
            </a:r>
          </a:p>
          <a:p>
            <a:pPr marL="171450" indent="-171450">
              <a:buFontTx/>
              <a:buChar char="-"/>
            </a:pPr>
            <a:r>
              <a:rPr lang="ru-RU" baseline="0" dirty="0" smtClean="0"/>
              <a:t>Третичные  амины (в концентрации в </a:t>
            </a:r>
            <a:r>
              <a:rPr lang="ru-RU" baseline="0" dirty="0" err="1" smtClean="0"/>
              <a:t>рабоем</a:t>
            </a:r>
            <a:r>
              <a:rPr lang="ru-RU" baseline="0" dirty="0" smtClean="0"/>
              <a:t> </a:t>
            </a:r>
            <a:r>
              <a:rPr lang="ru-RU" baseline="0" dirty="0" err="1" smtClean="0"/>
              <a:t>растовре</a:t>
            </a:r>
            <a:r>
              <a:rPr lang="ru-RU" baseline="0" dirty="0" smtClean="0"/>
              <a:t> не менее 0,05%)</a:t>
            </a:r>
          </a:p>
          <a:p>
            <a:pPr marL="171450" indent="-171450">
              <a:buFontTx/>
              <a:buChar char="-"/>
            </a:pPr>
            <a:r>
              <a:rPr lang="ru-RU" baseline="0" dirty="0" smtClean="0"/>
              <a:t>Полимерные  производные  </a:t>
            </a:r>
            <a:r>
              <a:rPr lang="ru-RU" baseline="0" dirty="0" err="1" smtClean="0"/>
              <a:t>Гаунидина</a:t>
            </a:r>
            <a:r>
              <a:rPr lang="ru-RU" baseline="0" dirty="0" smtClean="0"/>
              <a:t> (в концентрации в рабочем растворе не менее 0,2%)</a:t>
            </a:r>
          </a:p>
          <a:p>
            <a:pPr marL="171450" indent="-171450">
              <a:buFontTx/>
              <a:buChar char="-"/>
            </a:pPr>
            <a:r>
              <a:rPr lang="ru-RU" baseline="0" dirty="0" smtClean="0"/>
              <a:t>Спирты ( в качестве кожных антисептиков и дезинфицирующих средств для обработки небольших по площади поверхностей)</a:t>
            </a:r>
          </a:p>
          <a:p>
            <a:pPr marL="171450" indent="-171450">
              <a:buFontTx/>
              <a:buChar char="-"/>
            </a:pPr>
            <a:endParaRPr lang="ru-RU" dirty="0"/>
          </a:p>
        </p:txBody>
      </p:sp>
    </p:spTree>
    <p:extLst>
      <p:ext uri="{BB962C8B-B14F-4D97-AF65-F5344CB8AC3E}">
        <p14:creationId xmlns:p14="http://schemas.microsoft.com/office/powerpoint/2010/main" val="416068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b="0" i="0" dirty="0" smtClean="0">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ru-RU" dirty="0" smtClean="0"/>
              <a:t>Критерии выбора </a:t>
            </a:r>
            <a:r>
              <a:rPr lang="ru-RU" dirty="0" err="1" smtClean="0"/>
              <a:t>дез.средства</a:t>
            </a:r>
            <a:r>
              <a:rPr lang="ru-RU" dirty="0" smtClean="0"/>
              <a:t>: спектр, температура, безопасность, отсутствие фиксирующих свойств, сохранность антимикробной активности рабочего раствора, моющие свойства, стабильность, растворимость, цена, повреждающее действие.</a:t>
            </a:r>
          </a:p>
          <a:p>
            <a:endParaRPr lang="ru-RU" dirty="0"/>
          </a:p>
        </p:txBody>
      </p:sp>
    </p:spTree>
    <p:extLst>
      <p:ext uri="{BB962C8B-B14F-4D97-AF65-F5344CB8AC3E}">
        <p14:creationId xmlns:p14="http://schemas.microsoft.com/office/powerpoint/2010/main" val="345986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b="0" i="0" dirty="0" smtClean="0">
              <a:latin typeface="+mn-lt"/>
              <a:ea typeface="+mn-ea"/>
              <a:cs typeface="+mn-cs"/>
              <a:sym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lang="ru-RU" dirty="0" smtClean="0"/>
              <a:t>Критерии выбора </a:t>
            </a:r>
            <a:r>
              <a:rPr lang="ru-RU" dirty="0" err="1" smtClean="0"/>
              <a:t>дез.средства</a:t>
            </a:r>
            <a:r>
              <a:rPr lang="ru-RU" dirty="0" smtClean="0"/>
              <a:t>: спектр, температура, безопасность, отсутствие фиксирующих свойств, сохранность антимикробной активности рабочего раствора, моющие свойства, стабильность, растворимость, цена, повреждающее действие.</a:t>
            </a:r>
          </a:p>
          <a:p>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4148776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fontAlgn="base"/>
            <a:r>
              <a:rPr lang="ru-RU" sz="1200" b="0" i="0" dirty="0" smtClean="0">
                <a:latin typeface="+mn-lt"/>
                <a:ea typeface="+mn-ea"/>
                <a:cs typeface="+mn-cs"/>
                <a:sym typeface="Calibri"/>
              </a:rPr>
              <a:t>Вне графика генеральную уборку проводят в случае получения неудовлетворительных результатов микробной обсемененности внешней среды и по эпидемиологическим показаниям. Для проведения генеральной уборки персонал должен иметь специальную одежду и средства индивидуальной защиты (халат, шапочка, маска, резиновые перчатки, резиновый фартук и др.), промаркированный уборочный инвентарь и чистые тканевые салфетки.</a:t>
            </a:r>
            <a:br>
              <a:rPr lang="ru-RU" sz="1200" b="0" i="0" dirty="0" smtClean="0">
                <a:latin typeface="+mn-lt"/>
                <a:ea typeface="+mn-ea"/>
                <a:cs typeface="+mn-cs"/>
                <a:sym typeface="Calibri"/>
              </a:rPr>
            </a:br>
            <a:endParaRPr lang="ru-RU" sz="1200" b="0" i="0" dirty="0" smtClean="0">
              <a:latin typeface="+mn-lt"/>
              <a:ea typeface="+mn-ea"/>
              <a:cs typeface="+mn-cs"/>
              <a:sym typeface="Calibri"/>
            </a:endParaRPr>
          </a:p>
          <a:p>
            <a:pPr fontAlgn="base"/>
            <a:r>
              <a:rPr lang="ru-RU" sz="1200" b="0" i="0" dirty="0" smtClean="0">
                <a:latin typeface="+mn-lt"/>
                <a:ea typeface="+mn-ea"/>
                <a:cs typeface="+mn-cs"/>
                <a:sym typeface="Calibri"/>
              </a:rPr>
              <a:t>11.9. При проведении генеральной уборки дезинфицирующий раствор наносят на стены путем орошения или их протирания на высоту не менее двух метров (в операционных блоках - на всю высоту стен), окна, подоконники, двери, мебель и оборудование. По окончании времени обеззараживания (персонал должен провести смену спецодежды) все поверхности отмывают чистыми тканевыми салфетками, смоченными водопроводной (питьевой) водой, а затем проводят обеззараживание воздуха в помещении.</a:t>
            </a:r>
            <a:br>
              <a:rPr lang="ru-RU" sz="1200" b="0" i="0" dirty="0" smtClean="0">
                <a:latin typeface="+mn-lt"/>
                <a:ea typeface="+mn-ea"/>
                <a:cs typeface="+mn-cs"/>
                <a:sym typeface="Calibri"/>
              </a:rPr>
            </a:br>
            <a:endParaRPr lang="ru-RU" sz="1200" b="0" i="0" dirty="0" smtClean="0">
              <a:latin typeface="+mn-lt"/>
              <a:ea typeface="+mn-ea"/>
              <a:cs typeface="+mn-cs"/>
              <a:sym typeface="Calibri"/>
            </a:endParaRPr>
          </a:p>
          <a:p>
            <a:r>
              <a:rPr lang="ru-RU" dirty="0" smtClean="0"/>
              <a:t/>
            </a:r>
            <a:br>
              <a:rPr lang="ru-RU" dirty="0" smtClean="0"/>
            </a:br>
            <a:r>
              <a:rPr lang="ru-RU" dirty="0" smtClean="0"/>
              <a:t/>
            </a:r>
            <a:br>
              <a:rPr lang="ru-RU" dirty="0" smtClean="0"/>
            </a:b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88247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Зарегестрировано</a:t>
            </a:r>
            <a:r>
              <a:rPr lang="ru-RU" baseline="0" dirty="0" smtClean="0"/>
              <a:t> более 2000 </a:t>
            </a:r>
            <a:r>
              <a:rPr lang="ru-RU" baseline="0" dirty="0" err="1" smtClean="0"/>
              <a:t>дез.средств</a:t>
            </a:r>
            <a:r>
              <a:rPr lang="ru-RU" baseline="0" dirty="0" smtClean="0"/>
              <a:t>. Хлорсодержащие, кислородсодержащие, </a:t>
            </a:r>
            <a:r>
              <a:rPr lang="ru-RU" baseline="0" dirty="0" err="1" smtClean="0"/>
              <a:t>гуанитдиновые</a:t>
            </a:r>
            <a:r>
              <a:rPr lang="ru-RU" baseline="0" dirty="0" smtClean="0"/>
              <a:t>, ЧАС, </a:t>
            </a:r>
            <a:r>
              <a:rPr lang="ru-RU" baseline="0" dirty="0" err="1" smtClean="0"/>
              <a:t>альдегидсодержащие</a:t>
            </a:r>
            <a:r>
              <a:rPr lang="ru-RU" baseline="0" dirty="0" smtClean="0"/>
              <a:t>, третичные амины.</a:t>
            </a:r>
            <a:br>
              <a:rPr lang="ru-RU" baseline="0" dirty="0" smtClean="0"/>
            </a:br>
            <a:r>
              <a:rPr lang="ru-RU" baseline="0" dirty="0" smtClean="0"/>
              <a:t>4 класс опасности – в присутствии людей.</a:t>
            </a:r>
            <a:br>
              <a:rPr lang="ru-RU" baseline="0" dirty="0" smtClean="0"/>
            </a:br>
            <a:r>
              <a:rPr lang="ru-RU" baseline="0" dirty="0" smtClean="0"/>
              <a:t>Спектр, температура, безопасность, </a:t>
            </a:r>
            <a:r>
              <a:rPr lang="ru-RU" baseline="0" dirty="0" err="1" smtClean="0"/>
              <a:t>отс</a:t>
            </a:r>
            <a:r>
              <a:rPr lang="ru-RU" baseline="0" dirty="0" smtClean="0"/>
              <a:t> фикс </a:t>
            </a:r>
            <a:r>
              <a:rPr lang="ru-RU" baseline="0" dirty="0" err="1" smtClean="0"/>
              <a:t>св</a:t>
            </a:r>
            <a:r>
              <a:rPr lang="ru-RU" baseline="0" dirty="0" smtClean="0"/>
              <a:t>, сохранение активности, моющие средства, стабильность, цена, повреждающее </a:t>
            </a:r>
            <a:r>
              <a:rPr lang="ru-RU" baseline="0" dirty="0" err="1" smtClean="0"/>
              <a:t>д</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19674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dirty="0" smtClean="0">
                <a:latin typeface="+mn-lt"/>
                <a:ea typeface="+mn-ea"/>
                <a:cs typeface="+mn-cs"/>
                <a:sym typeface="Calibri"/>
              </a:rPr>
              <a:t>С </a:t>
            </a:r>
            <a:r>
              <a:rPr lang="ru-RU" sz="1200" b="0" i="0" dirty="0" err="1" smtClean="0">
                <a:latin typeface="+mn-lt"/>
                <a:ea typeface="+mn-ea"/>
                <a:cs typeface="+mn-cs"/>
                <a:sym typeface="Calibri"/>
              </a:rPr>
              <a:t>дезсредствами</a:t>
            </a:r>
            <a:r>
              <a:rPr lang="ru-RU" sz="1200" b="0" i="0" dirty="0" smtClean="0">
                <a:latin typeface="+mn-lt"/>
                <a:ea typeface="+mn-ea"/>
                <a:cs typeface="+mn-cs"/>
                <a:sym typeface="Calibri"/>
              </a:rPr>
              <a:t> имеют право работать только совершеннолетние сотрудники, при отсутствии у них противопоказаний к выполнению этой работы по результатам предварительного медосмотра. В последующем сотрудники ежегодно обязаны проходить </a:t>
            </a:r>
            <a:r>
              <a:rPr lang="ru-RU" sz="1200" b="0" i="0" dirty="0" err="1" smtClean="0">
                <a:latin typeface="+mn-lt"/>
                <a:ea typeface="+mn-ea"/>
                <a:cs typeface="+mn-cs"/>
                <a:sym typeface="Calibri"/>
              </a:rPr>
              <a:t>профосмотры</a:t>
            </a:r>
            <a:r>
              <a:rPr lang="ru-RU" sz="1200" b="0" i="0" dirty="0" smtClean="0">
                <a:latin typeface="+mn-lt"/>
                <a:ea typeface="+mn-ea"/>
                <a:cs typeface="+mn-cs"/>
                <a:sym typeface="Calibri"/>
              </a:rPr>
              <a:t>. К работе с </a:t>
            </a:r>
            <a:r>
              <a:rPr lang="ru-RU" sz="1200" b="0" i="0" dirty="0" err="1" smtClean="0">
                <a:latin typeface="+mn-lt"/>
                <a:ea typeface="+mn-ea"/>
                <a:cs typeface="+mn-cs"/>
                <a:sym typeface="Calibri"/>
              </a:rPr>
              <a:t>дезинфектантами</a:t>
            </a:r>
            <a:r>
              <a:rPr lang="ru-RU" sz="1200" b="0" i="0" dirty="0" smtClean="0">
                <a:latin typeface="+mn-lt"/>
                <a:ea typeface="+mn-ea"/>
                <a:cs typeface="+mn-cs"/>
                <a:sym typeface="Calibri"/>
              </a:rPr>
              <a:t> не допускаются несовершеннолетние, люди, страдающие аллергией, беременные женщины. Хранение и приготовление </a:t>
            </a:r>
            <a:r>
              <a:rPr lang="ru-RU" sz="1200" b="0" i="0" dirty="0" err="1" smtClean="0">
                <a:latin typeface="+mn-lt"/>
                <a:ea typeface="+mn-ea"/>
                <a:cs typeface="+mn-cs"/>
                <a:sym typeface="Calibri"/>
              </a:rPr>
              <a:t>дезсредств</a:t>
            </a:r>
            <a:r>
              <a:rPr lang="ru-RU" sz="1200" b="0" i="0" dirty="0" smtClean="0">
                <a:latin typeface="+mn-lt"/>
                <a:ea typeface="+mn-ea"/>
                <a:cs typeface="+mn-cs"/>
                <a:sym typeface="Calibri"/>
              </a:rPr>
              <a:t> проводят в отдельном, хорошо вентилируемом помещении. </a:t>
            </a:r>
            <a:r>
              <a:rPr lang="ru-RU" sz="1200" b="0" i="0" dirty="0" err="1" smtClean="0">
                <a:latin typeface="+mn-lt"/>
                <a:ea typeface="+mn-ea"/>
                <a:cs typeface="+mn-cs"/>
                <a:sym typeface="Calibri"/>
              </a:rPr>
              <a:t>Дезсредства</a:t>
            </a:r>
            <a:r>
              <a:rPr lang="ru-RU" sz="1200" b="0" i="0" dirty="0" smtClean="0">
                <a:latin typeface="+mn-lt"/>
                <a:ea typeface="+mn-ea"/>
                <a:cs typeface="+mn-cs"/>
                <a:sym typeface="Calibri"/>
              </a:rPr>
              <a:t> хранятся в оригинальных упаковках с этикетками в сухом и темном месте. Для приготовления дезинфицирующих растворов используют эмалированные, стеклянные, </a:t>
            </a:r>
            <a:r>
              <a:rPr lang="ru-RU" sz="1200" b="0" i="0" u="sng" dirty="0" smtClean="0">
                <a:latin typeface="+mn-lt"/>
                <a:ea typeface="+mn-ea"/>
                <a:cs typeface="+mn-cs"/>
                <a:sym typeface="Calibri"/>
                <a:hlinkClick r:id="rId3"/>
              </a:rPr>
              <a:t>пластиковые емкости</a:t>
            </a:r>
            <a:r>
              <a:rPr lang="ru-RU" sz="1200" b="0" i="0" dirty="0" smtClean="0">
                <a:latin typeface="+mn-lt"/>
                <a:ea typeface="+mn-ea"/>
                <a:cs typeface="+mn-cs"/>
                <a:sym typeface="Calibri"/>
              </a:rPr>
              <a:t> для разведения. При работе с </a:t>
            </a:r>
            <a:r>
              <a:rPr lang="ru-RU" sz="1200" b="0" i="0" dirty="0" err="1" smtClean="0">
                <a:latin typeface="+mn-lt"/>
                <a:ea typeface="+mn-ea"/>
                <a:cs typeface="+mn-cs"/>
                <a:sym typeface="Calibri"/>
              </a:rPr>
              <a:t>дезинфектантами</a:t>
            </a:r>
            <a:r>
              <a:rPr lang="ru-RU" sz="1200" b="0" i="0" dirty="0" smtClean="0">
                <a:latin typeface="+mn-lt"/>
                <a:ea typeface="+mn-ea"/>
                <a:cs typeface="+mn-cs"/>
                <a:sym typeface="Calibri"/>
              </a:rPr>
              <a:t> нельзя допускать их попадания внутрь и на тело. По этой причине при работе с химикатами запрещается пить, есть и курить. Также нельзя включать обогревательные приборы, поскольку они могут усиливать испарение </a:t>
            </a:r>
            <a:r>
              <a:rPr lang="ru-RU" sz="1200" b="0" i="0" dirty="0" err="1" smtClean="0">
                <a:latin typeface="+mn-lt"/>
                <a:ea typeface="+mn-ea"/>
                <a:cs typeface="+mn-cs"/>
                <a:sym typeface="Calibri"/>
              </a:rPr>
              <a:t>дезсредства</a:t>
            </a:r>
            <a:r>
              <a:rPr lang="ru-RU" sz="1200" b="0" i="0" dirty="0" smtClean="0">
                <a:latin typeface="+mn-lt"/>
                <a:ea typeface="+mn-ea"/>
                <a:cs typeface="+mn-cs"/>
                <a:sym typeface="Calibri"/>
              </a:rPr>
              <a:t>.</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Санитарно-эпидемический</a:t>
            </a:r>
            <a:r>
              <a:rPr lang="ru-RU" baseline="0" dirty="0" smtClean="0"/>
              <a:t> режим- это комплекс мероприятий направленный на уничтожение патогенных микроорганизмов</a:t>
            </a:r>
          </a:p>
          <a:p>
            <a:endParaRPr lang="ru-RU" baseline="0" dirty="0" smtClean="0"/>
          </a:p>
          <a:p>
            <a:r>
              <a:rPr lang="ru-RU" baseline="0" dirty="0" smtClean="0"/>
              <a:t>Грипп , </a:t>
            </a:r>
            <a:r>
              <a:rPr lang="ru-RU" baseline="0" dirty="0" err="1" smtClean="0"/>
              <a:t>короновирусная</a:t>
            </a:r>
            <a:r>
              <a:rPr lang="ru-RU" baseline="0" dirty="0" smtClean="0"/>
              <a:t> инфекция и другие острые  респираторные вирусные инфекции находятся на первом месте по числу ежегодно заболевающих людей.</a:t>
            </a:r>
          </a:p>
          <a:p>
            <a:endParaRPr lang="ru-RU" baseline="0" dirty="0" smtClean="0"/>
          </a:p>
          <a:p>
            <a:r>
              <a:rPr lang="ru-RU" baseline="0" dirty="0" smtClean="0"/>
              <a:t>Несмотря на постоянные усилия, направленные на борьбу с возбудителями гриппа, и других вирусных инфекций  победить их до сих пор не удается.</a:t>
            </a:r>
          </a:p>
          <a:p>
            <a:endParaRPr lang="ru-RU" baseline="0" dirty="0" smtClean="0"/>
          </a:p>
          <a:p>
            <a:r>
              <a:rPr lang="ru-RU" baseline="0" dirty="0" smtClean="0"/>
              <a:t>Ежегодно от осложнение гриппа погибают тысячи человек.</a:t>
            </a:r>
          </a:p>
          <a:p>
            <a:endParaRPr lang="ru-RU" baseline="0" dirty="0" smtClean="0"/>
          </a:p>
          <a:p>
            <a:r>
              <a:rPr lang="ru-RU" baseline="0" dirty="0" smtClean="0"/>
              <a:t>Это связано с тем, что вирусы обладают способностью менять свою структуру и мутирующий вирус  способен поражать человека вновь.</a:t>
            </a:r>
          </a:p>
          <a:p>
            <a:endParaRPr lang="ru-RU" dirty="0"/>
          </a:p>
        </p:txBody>
      </p:sp>
    </p:spTree>
    <p:extLst>
      <p:ext uri="{BB962C8B-B14F-4D97-AF65-F5344CB8AC3E}">
        <p14:creationId xmlns:p14="http://schemas.microsoft.com/office/powerpoint/2010/main" val="532523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dirty="0" smtClean="0">
                <a:latin typeface="+mn-lt"/>
                <a:ea typeface="+mn-ea"/>
                <a:cs typeface="+mn-cs"/>
                <a:sym typeface="Calibri"/>
              </a:rPr>
              <a:t>Четко следуйте методическим указаниям по применению конкретного препарата.</a:t>
            </a:r>
          </a:p>
          <a:p>
            <a:r>
              <a:rPr lang="ru-RU" sz="1200" b="0" i="0" dirty="0" smtClean="0">
                <a:latin typeface="+mn-lt"/>
                <a:ea typeface="+mn-ea"/>
                <a:cs typeface="+mn-cs"/>
                <a:sym typeface="Calibri"/>
              </a:rPr>
              <a:t>Для приготовления раствора используйте </a:t>
            </a:r>
            <a:r>
              <a:rPr lang="ru-RU" sz="1200" b="1" i="0" dirty="0" smtClean="0">
                <a:latin typeface="+mn-lt"/>
                <a:ea typeface="+mn-ea"/>
                <a:cs typeface="+mn-cs"/>
                <a:sym typeface="Calibri"/>
              </a:rPr>
              <a:t>чистую и сухую ем­кость.</a:t>
            </a:r>
          </a:p>
          <a:p>
            <a:r>
              <a:rPr lang="ru-RU" sz="1200" b="1" i="0" dirty="0" smtClean="0">
                <a:latin typeface="+mn-lt"/>
                <a:ea typeface="+mn-ea"/>
                <a:cs typeface="+mn-cs"/>
                <a:sym typeface="Calibri"/>
              </a:rPr>
              <a:t>Правильно отмеряйте количество </a:t>
            </a:r>
            <a:r>
              <a:rPr lang="ru-RU" sz="1200" b="1" i="0" dirty="0" err="1" smtClean="0">
                <a:latin typeface="+mn-lt"/>
                <a:ea typeface="+mn-ea"/>
                <a:cs typeface="+mn-cs"/>
                <a:sym typeface="Calibri"/>
              </a:rPr>
              <a:t>дезсредства</a:t>
            </a:r>
            <a:r>
              <a:rPr lang="ru-RU" sz="1200" b="1" i="0" dirty="0" smtClean="0">
                <a:latin typeface="+mn-lt"/>
                <a:ea typeface="+mn-ea"/>
                <a:cs typeface="+mn-cs"/>
                <a:sym typeface="Calibri"/>
              </a:rPr>
              <a:t>.</a:t>
            </a:r>
          </a:p>
          <a:p>
            <a:r>
              <a:rPr lang="ru-RU" sz="1200" b="0" i="0" dirty="0" smtClean="0">
                <a:latin typeface="+mn-lt"/>
                <a:ea typeface="+mn-ea"/>
                <a:cs typeface="+mn-cs"/>
                <a:sym typeface="Calibri"/>
              </a:rPr>
              <a:t>Разводите дезинфицирующее средство в нужном количестве воды, </a:t>
            </a:r>
            <a:r>
              <a:rPr lang="ru-RU" sz="1200" b="1" i="0" dirty="0" smtClean="0">
                <a:latin typeface="+mn-lt"/>
                <a:ea typeface="+mn-ea"/>
                <a:cs typeface="+mn-cs"/>
                <a:sym typeface="Calibri"/>
              </a:rPr>
              <a:t>добавляя его в воду (а не наоборот).</a:t>
            </a:r>
          </a:p>
          <a:p>
            <a:r>
              <a:rPr lang="ru-RU" sz="1200" b="0" i="0" dirty="0" smtClean="0">
                <a:latin typeface="+mn-lt"/>
                <a:ea typeface="+mn-ea"/>
                <a:cs typeface="+mn-cs"/>
                <a:sym typeface="Calibri"/>
              </a:rPr>
              <a:t>Пользуйтесь </a:t>
            </a:r>
            <a:r>
              <a:rPr lang="ru-RU" sz="1200" b="0" i="0" dirty="0" err="1" smtClean="0">
                <a:latin typeface="+mn-lt"/>
                <a:ea typeface="+mn-ea"/>
                <a:cs typeface="+mn-cs"/>
                <a:sym typeface="Calibri"/>
              </a:rPr>
              <a:t>дезсредством</a:t>
            </a:r>
            <a:r>
              <a:rPr lang="ru-RU" sz="1200" b="0" i="0" dirty="0" smtClean="0">
                <a:latin typeface="+mn-lt"/>
                <a:ea typeface="+mn-ea"/>
                <a:cs typeface="+mn-cs"/>
                <a:sym typeface="Calibri"/>
              </a:rPr>
              <a:t> только по назначению.</a:t>
            </a:r>
          </a:p>
          <a:p>
            <a:r>
              <a:rPr lang="ru-RU" sz="1200" b="0" i="0" dirty="0" smtClean="0">
                <a:latin typeface="+mn-lt"/>
                <a:ea typeface="+mn-ea"/>
                <a:cs typeface="+mn-cs"/>
                <a:sym typeface="Calibri"/>
              </a:rPr>
              <a:t>Не храните в </a:t>
            </a:r>
            <a:r>
              <a:rPr lang="ru-RU" sz="1200" b="0" i="0" dirty="0" err="1" smtClean="0">
                <a:latin typeface="+mn-lt"/>
                <a:ea typeface="+mn-ea"/>
                <a:cs typeface="+mn-cs"/>
                <a:sym typeface="Calibri"/>
              </a:rPr>
              <a:t>дезсредствах</a:t>
            </a:r>
            <a:r>
              <a:rPr lang="ru-RU" sz="1200" b="0" i="0" dirty="0" smtClean="0">
                <a:latin typeface="+mn-lt"/>
                <a:ea typeface="+mn-ea"/>
                <a:cs typeface="+mn-cs"/>
                <a:sym typeface="Calibri"/>
              </a:rPr>
              <a:t> инструменты и приспособления для чистки.</a:t>
            </a:r>
          </a:p>
          <a:p>
            <a:r>
              <a:rPr lang="ru-RU" sz="1200" b="1" i="0" dirty="0" smtClean="0">
                <a:latin typeface="+mn-lt"/>
                <a:ea typeface="+mn-ea"/>
                <a:cs typeface="+mn-cs"/>
                <a:sym typeface="Calibri"/>
              </a:rPr>
              <a:t>Не добавляйте </a:t>
            </a:r>
            <a:r>
              <a:rPr lang="ru-RU" sz="1200" b="1" i="0" dirty="0" err="1" smtClean="0">
                <a:latin typeface="+mn-lt"/>
                <a:ea typeface="+mn-ea"/>
                <a:cs typeface="+mn-cs"/>
                <a:sym typeface="Calibri"/>
              </a:rPr>
              <a:t>дезсредство</a:t>
            </a:r>
            <a:r>
              <a:rPr lang="ru-RU" sz="1200" b="1" i="0" dirty="0" smtClean="0">
                <a:latin typeface="+mn-lt"/>
                <a:ea typeface="+mn-ea"/>
                <a:cs typeface="+mn-cs"/>
                <a:sym typeface="Calibri"/>
              </a:rPr>
              <a:t> в старый раствор.</a:t>
            </a:r>
          </a:p>
          <a:p>
            <a:r>
              <a:rPr lang="ru-RU" sz="1200" b="0" i="0" dirty="0" smtClean="0">
                <a:latin typeface="+mn-lt"/>
                <a:ea typeface="+mn-ea"/>
                <a:cs typeface="+mn-cs"/>
                <a:sym typeface="Calibri"/>
              </a:rPr>
              <a:t>Пользуйтесь только теми </a:t>
            </a:r>
            <a:r>
              <a:rPr lang="ru-RU" sz="1200" b="0" i="0" dirty="0" err="1" smtClean="0">
                <a:latin typeface="+mn-lt"/>
                <a:ea typeface="+mn-ea"/>
                <a:cs typeface="+mn-cs"/>
                <a:sym typeface="Calibri"/>
              </a:rPr>
              <a:t>дезсредствами</a:t>
            </a:r>
            <a:r>
              <a:rPr lang="ru-RU" sz="1200" b="0" i="0" dirty="0" smtClean="0">
                <a:latin typeface="+mn-lt"/>
                <a:ea typeface="+mn-ea"/>
                <a:cs typeface="+mn-cs"/>
                <a:sym typeface="Calibri"/>
              </a:rPr>
              <a:t>, которые выдают в лечебном учреждении.</a:t>
            </a:r>
          </a:p>
          <a:p>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u="sng" dirty="0" smtClean="0"/>
              <a:t>Хранение уборочного инвентаря </a:t>
            </a:r>
            <a:r>
              <a:rPr lang="ru-RU" sz="1200" dirty="0" smtClean="0"/>
              <a:t>необходимо осуществлять в специально выделенном помещении или шкафу вне помещений рабочих кабинетов. Использованный уборочный инвентарь обеззараживают в растворе дезинфицирующего средства, затем прополаскивают в воде и сушат. </a:t>
            </a:r>
            <a:r>
              <a:rPr lang="ru-RU" sz="1200" b="1" u="sng" dirty="0" smtClean="0"/>
              <a:t>Уборочный инвентарь для пола и стен должен быть раздельным</a:t>
            </a:r>
            <a:r>
              <a:rPr lang="ru-RU" sz="1200" dirty="0" smtClean="0"/>
              <a:t>, иметь четкую маркировку, применяться раздельно для кабинетов, коридоров, санузлов</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771381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Гигиена рук—это первостепенная мера для снижения инфекций. Это, на первый взгляд, простое действие, но его несоблюдение среди медицинских работников является проблемой по всему миру. Основываясь на данных последних исследований аспектов, влияющих на соблюдение гигиены рук и лучше всего действующих стратегий, было установлено, что новые подходы по внедрению гигиены рук наиболее эффективны.</a:t>
            </a:r>
            <a:endParaRPr lang="en-US" dirty="0" smtClean="0"/>
          </a:p>
          <a:p>
            <a:r>
              <a:rPr lang="ru-RU" dirty="0" smtClean="0"/>
              <a:t>ИСМП—являются основной проблемой безопасности пациентов, и их предотвращение должно быть приоритетом для медицинских учреждений и институтов, обязанных обеспечить более безопасную медицинскую помощь. Результатом ИСМП являются: более продолжительное пребывание в больнице, долговременная нетрудоспособность, повышенная устойчивость микроорганизмов к </a:t>
            </a:r>
            <a:r>
              <a:rPr lang="ru-RU" dirty="0" err="1" smtClean="0"/>
              <a:t>антимикробным</a:t>
            </a:r>
            <a:r>
              <a:rPr lang="ru-RU" dirty="0" smtClean="0"/>
              <a:t> средствам, огромное дополнительное финансовое бремя, увеличение смертности, высокие затраты для системы здравоохранения, а также эмоциональный стресс для пациентов и их семей. </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t>Лицо, телефон</a:t>
            </a:r>
            <a:br>
              <a:rPr lang="ru-RU" dirty="0" smtClean="0"/>
            </a:br>
            <a:r>
              <a:rPr lang="ru-RU" dirty="0" smtClean="0"/>
              <a:t>Реанимация: 28 из 100 врачей, 43 из 100 </a:t>
            </a:r>
            <a:r>
              <a:rPr lang="ru-RU" dirty="0" err="1" smtClean="0"/>
              <a:t>м\с</a:t>
            </a:r>
            <a:r>
              <a:rPr lang="ru-RU" dirty="0" smtClean="0"/>
              <a:t>. Обязательно: начало/конец работы, видимое</a:t>
            </a:r>
            <a:r>
              <a:rPr lang="ru-RU" baseline="0" dirty="0" smtClean="0"/>
              <a:t> загрязнение, туалет, чихание, контакт с </a:t>
            </a:r>
            <a:r>
              <a:rPr lang="ru-RU" baseline="0" dirty="0" err="1" smtClean="0"/>
              <a:t>киш.дисф</a:t>
            </a:r>
            <a:r>
              <a:rPr lang="ru-RU" baseline="0" dirty="0" smtClean="0"/>
              <a:t/>
            </a:r>
            <a:br>
              <a:rPr lang="ru-RU" baseline="0" dirty="0" smtClean="0"/>
            </a:br>
            <a:r>
              <a:rPr lang="ru-RU" baseline="0" dirty="0" smtClean="0"/>
              <a:t>приверженность к обработке рук в России 25%</a:t>
            </a:r>
            <a:endParaRPr lang="ru-RU" dirty="0" smtClean="0"/>
          </a:p>
          <a:p>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Темная часть</a:t>
            </a:r>
            <a:r>
              <a:rPr lang="ru-RU" baseline="0" dirty="0" smtClean="0"/>
              <a:t> - чистая</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dirty="0" smtClean="0">
                <a:latin typeface="+mn-lt"/>
                <a:ea typeface="+mn-ea"/>
                <a:cs typeface="+mn-cs"/>
                <a:sym typeface="Calibri"/>
              </a:rPr>
              <a:t>Необходимо осуществлять постоянный контроль выполнения требований гигиены рук медицинскими работниками и доводить эту информацию до сведения персонала с целью повышения качества медицинской помощи.</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defTabSz="914400" eaLnBrk="1" fontAlgn="auto" latinLnBrk="0" hangingPunct="1">
              <a:lnSpc>
                <a:spcPct val="100000"/>
              </a:lnSpc>
              <a:spcBef>
                <a:spcPts val="0"/>
              </a:spcBef>
              <a:spcAft>
                <a:spcPts val="0"/>
              </a:spcAft>
              <a:buClrTx/>
              <a:buSzTx/>
              <a:buFontTx/>
              <a:buNone/>
              <a:tabLst/>
              <a:defRPr/>
            </a:pPr>
            <a:r>
              <a:rPr lang="ru-RU" dirty="0" smtClean="0"/>
              <a:t>Например, частое мытьё рук с мылом сразу перед или после использования спиртосодержащего средства не только не является необходимостью, но может привести к дерматиту 163. Также стоит избегать использования очень горячей воды при мытье рук, так как это может привести к </a:t>
            </a:r>
            <a:r>
              <a:rPr lang="ru-RU" dirty="0" err="1" smtClean="0"/>
              <a:t>травмированию</a:t>
            </a:r>
            <a:r>
              <a:rPr lang="ru-RU" dirty="0" smtClean="0"/>
              <a:t> кожи. При использовании чистых одноразовых полотенец, очень важно промокать кожу, а не тереть ее, чтобы избежать образования трещин. Надевание перчаток на еще влажные от мытья или антисептической обработки руки также увеличивает риск кожного раздражения.</a:t>
            </a:r>
          </a:p>
          <a:p>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1" dirty="0" smtClean="0"/>
              <a:t>Перчатки необходимо надевать во всех случаях, когда возможен контакт с кровью или другими биологическими субстратами, потенциально или явно </a:t>
            </a:r>
            <a:r>
              <a:rPr lang="ru-RU" b="1" dirty="0" err="1" smtClean="0"/>
              <a:t>контаминированными</a:t>
            </a:r>
            <a:r>
              <a:rPr lang="ru-RU" b="1" dirty="0" smtClean="0"/>
              <a:t> микроорганизмами, слизистыми оболочками, поврежденной кожей.</a:t>
            </a:r>
            <a:br>
              <a:rPr lang="ru-RU" b="1" dirty="0" smtClean="0"/>
            </a:br>
            <a:r>
              <a:rPr lang="ru-RU" b="1" dirty="0" smtClean="0"/>
              <a:t>  Не допускается использование одной и той же пары перчаток при контакте (для ухода) с двумя и более пациентами, при переходе от одного пациента к другому или от </a:t>
            </a:r>
            <a:r>
              <a:rPr lang="ru-RU" b="1" dirty="0" err="1" smtClean="0"/>
              <a:t>контаминированного</a:t>
            </a:r>
            <a:r>
              <a:rPr lang="ru-RU" b="1" dirty="0" smtClean="0"/>
              <a:t> микроорганизмами участка тела - к чистому. После снятия перчаток проводят гигиеническую обработку рук.</a:t>
            </a:r>
            <a:br>
              <a:rPr lang="ru-RU" b="1" dirty="0" smtClean="0"/>
            </a:br>
            <a:r>
              <a:rPr lang="ru-RU" b="1" dirty="0" smtClean="0"/>
              <a:t>   При загрязнении перчаток выделениями, кровью и т.п. во избежание загрязнения рук в процессе их снятия следует тампоном (салфеткой), смоченным раствором дезинфицирующего средства</a:t>
            </a:r>
          </a:p>
          <a:p>
            <a:pPr>
              <a:buNone/>
            </a:pPr>
            <a:r>
              <a:rPr lang="ru-RU" b="1" dirty="0" smtClean="0"/>
              <a:t> (или антисептика), убрать видимые </a:t>
            </a:r>
          </a:p>
          <a:p>
            <a:pPr>
              <a:buNone/>
            </a:pPr>
            <a:r>
              <a:rPr lang="ru-RU" b="1" dirty="0" smtClean="0"/>
              <a:t>загрязнения. Снять перчатки, </a:t>
            </a:r>
          </a:p>
          <a:p>
            <a:pPr>
              <a:buNone/>
            </a:pPr>
            <a:r>
              <a:rPr lang="ru-RU" b="1" dirty="0" smtClean="0"/>
              <a:t>погрузить их в раствор средства,</a:t>
            </a:r>
          </a:p>
          <a:p>
            <a:pPr>
              <a:buNone/>
            </a:pPr>
            <a:r>
              <a:rPr lang="ru-RU" b="1" dirty="0" smtClean="0"/>
              <a:t> затем утилизировать.</a:t>
            </a:r>
          </a:p>
          <a:p>
            <a:pPr>
              <a:buNone/>
            </a:pPr>
            <a:r>
              <a:rPr lang="ru-RU" b="1" dirty="0" smtClean="0"/>
              <a:t> Руки обработать антисептиком.</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Сейчас</a:t>
            </a:r>
            <a:r>
              <a:rPr lang="ru-RU" baseline="0" dirty="0" smtClean="0"/>
              <a:t> в средствам массовой информации активно  обождаться вопросы  как не заразиться, как защитить себя и окружающих, а для нас особенно актуально если мы еще в этих условиях мы работаем.</a:t>
            </a:r>
          </a:p>
          <a:p>
            <a:r>
              <a:rPr lang="ru-RU" baseline="0" dirty="0" smtClean="0"/>
              <a:t>Особо тяжело переносят инфекцию  дети и пожилые люди, для этих возрастных групп очень опасны осложнения, которые могут развиться во время заболеваний. Дети болею более тяжело потому что их иммунная система  еще не встречалась с данным вирусом, а у пожилых людей, вирус опасен по причине ослабленной иммунной системы из за хронических заболеваний.</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dirty="0" smtClean="0">
                <a:latin typeface="+mn-lt"/>
                <a:ea typeface="+mn-ea"/>
                <a:cs typeface="+mn-cs"/>
                <a:sym typeface="Calibri"/>
              </a:rPr>
              <a:t>Стерильные перчатки надевают сразу после полного высыхания антисептика на коже рук.</a:t>
            </a:r>
            <a:br>
              <a:rPr lang="ru-RU" sz="1200" b="0" i="0" dirty="0" smtClean="0">
                <a:latin typeface="+mn-lt"/>
                <a:ea typeface="+mn-ea"/>
                <a:cs typeface="+mn-cs"/>
                <a:sym typeface="Calibri"/>
              </a:rPr>
            </a:b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dirty="0" smtClean="0">
                <a:latin typeface="+mn-lt"/>
                <a:ea typeface="+mn-ea"/>
                <a:cs typeface="+mn-cs"/>
                <a:sym typeface="Calibri"/>
              </a:rPr>
              <a:t>1. Медицинскую маску используют однократно.</a:t>
            </a:r>
          </a:p>
          <a:p>
            <a:r>
              <a:rPr lang="ru-RU" sz="1200" b="0" i="0" dirty="0" smtClean="0">
                <a:latin typeface="+mn-lt"/>
                <a:ea typeface="+mn-ea"/>
                <a:cs typeface="+mn-cs"/>
                <a:sym typeface="Calibri"/>
              </a:rPr>
              <a:t>2. Надевать маску следует так, чтобы она закрывала рот, нос и подбородок, и плотно фиксировалась (при наличии завязок на маске их следует крепко завязать). Если одна из поверхностей маски имеет цвет, то маску надевают белой стороной к лицу.</a:t>
            </a:r>
          </a:p>
          <a:p>
            <a:r>
              <a:rPr lang="ru-RU" sz="1200" b="0" i="0" dirty="0" smtClean="0">
                <a:latin typeface="+mn-lt"/>
                <a:ea typeface="+mn-ea"/>
                <a:cs typeface="+mn-cs"/>
                <a:sym typeface="Calibri"/>
              </a:rPr>
              <a:t>3. При наличии специальных складок на маске их необходимо развернуть, а при наличии вшитой гибкой пластины в области носа, ее следует плотно пригнать по спинке носа для обеспечения наиболее полного прилегания к лицу.</a:t>
            </a:r>
          </a:p>
          <a:p>
            <a:r>
              <a:rPr lang="ru-RU" sz="1200" b="0" i="0" dirty="0" smtClean="0">
                <a:latin typeface="+mn-lt"/>
                <a:ea typeface="+mn-ea"/>
                <a:cs typeface="+mn-cs"/>
                <a:sym typeface="Calibri"/>
              </a:rPr>
              <a:t>4. При использовании маски необходимо избегать прикосновений к фильтрующей поверхности руками. В случае прикосновения к маске необходимо вымыть руки (провести обработку рук кожными антисептиками).</a:t>
            </a:r>
          </a:p>
          <a:p>
            <a:r>
              <a:rPr lang="ru-RU" sz="1200" b="0" i="0" dirty="0" smtClean="0">
                <a:latin typeface="+mn-lt"/>
                <a:ea typeface="+mn-ea"/>
                <a:cs typeface="+mn-cs"/>
                <a:sym typeface="Calibri"/>
              </a:rPr>
              <a:t>5. Менять маски необходимо не реже чем через 3 часа. Если маска увлажнилась, ее следует заменить на новую.</a:t>
            </a:r>
          </a:p>
          <a:p>
            <a:r>
              <a:rPr lang="ru-RU" sz="1200" b="0" i="0" dirty="0" smtClean="0">
                <a:latin typeface="+mn-lt"/>
                <a:ea typeface="+mn-ea"/>
                <a:cs typeface="+mn-cs"/>
                <a:sym typeface="Calibri"/>
              </a:rPr>
              <a:t>6. Снимать маску следует за резинки (завязки), не прикасаясь к фильтрующей поверхности.</a:t>
            </a:r>
          </a:p>
          <a:p>
            <a:r>
              <a:rPr lang="ru-RU" sz="1200" b="0" i="0" dirty="0" smtClean="0">
                <a:latin typeface="+mn-lt"/>
                <a:ea typeface="+mn-ea"/>
                <a:cs typeface="+mn-cs"/>
                <a:sym typeface="Calibri"/>
              </a:rPr>
              <a:t>7. В медицинских организациях использованные медицинские маски подлежат обеззараживанию и удалению как отходы класса Б в соответствии с действующим санитарным законодательством. В домашних условиях использованные медицинские маски собирают в отдельный пакет и утилизируют вместе с бытовым мусором.</a:t>
            </a:r>
          </a:p>
          <a:p>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4661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1">
                    <a:lumMod val="75000"/>
                  </a:schemeClr>
                </a:solidFill>
                <a:effectLst>
                  <a:outerShdw blurRad="38100" dist="38100" dir="2700000" algn="tl">
                    <a:srgbClr val="FFFFFF"/>
                  </a:outerShdw>
                </a:effectLst>
              </a:rPr>
              <a:t>Что нового в СанПиН 2.1.7.2790-10</a:t>
            </a:r>
            <a:r>
              <a:rPr lang="ru-RU" sz="1200" b="1" dirty="0" smtClean="0">
                <a:solidFill>
                  <a:schemeClr val="accent1">
                    <a:lumMod val="75000"/>
                  </a:schemeClr>
                </a:solidFill>
              </a:rPr>
              <a:t/>
            </a:r>
            <a:br>
              <a:rPr lang="ru-RU" sz="1200" b="1" dirty="0" smtClean="0">
                <a:solidFill>
                  <a:schemeClr val="accent1">
                    <a:lumMod val="75000"/>
                  </a:schemeClr>
                </a:solidFill>
              </a:rPr>
            </a:br>
            <a:endParaRPr lang="ru-RU" sz="1200" dirty="0" smtClean="0">
              <a:solidFill>
                <a:schemeClr val="accent1">
                  <a:lumMod val="75000"/>
                </a:schemeClr>
              </a:solidFill>
            </a:endParaRPr>
          </a:p>
          <a:p>
            <a:pPr>
              <a:defRPr/>
            </a:pPr>
            <a:r>
              <a:rPr lang="ru-RU" dirty="0" smtClean="0"/>
              <a:t>Впервые введено понятие - </a:t>
            </a:r>
            <a:r>
              <a:rPr lang="ru-RU" b="1" dirty="0" smtClean="0"/>
              <a:t>Участок обеззараживания медицинских отходов </a:t>
            </a:r>
            <a:r>
              <a:rPr lang="ru-RU" dirty="0" smtClean="0"/>
              <a:t>и указаны санитарно-гигиенические требования к организации УОМО</a:t>
            </a:r>
          </a:p>
          <a:p>
            <a:pPr>
              <a:defRPr/>
            </a:pPr>
            <a:endParaRPr lang="ru-RU" dirty="0" smtClean="0"/>
          </a:p>
          <a:p>
            <a:pPr marL="285750" indent="-285750">
              <a:buFontTx/>
              <a:buChar char="-"/>
              <a:defRPr/>
            </a:pPr>
            <a:r>
              <a:rPr lang="ru-RU" dirty="0" smtClean="0"/>
              <a:t>После аппаратных способов обеззараживания с применением физических методов и изменения внешнего  вида отходов, исключающего возможность  их повторного  применения, отходы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могут накапливаться, временно  храниться, транспортироваться, уничтожаться и </a:t>
            </a:r>
            <a:r>
              <a:rPr lang="ru-RU" dirty="0" err="1" smtClean="0"/>
              <a:t>захораниваться</a:t>
            </a:r>
            <a:r>
              <a:rPr lang="ru-RU" dirty="0" smtClean="0"/>
              <a:t> совместно с отходами </a:t>
            </a:r>
            <a:r>
              <a:rPr lang="ru-RU" b="1" dirty="0" smtClean="0"/>
              <a:t>класса А</a:t>
            </a:r>
            <a:r>
              <a:rPr lang="ru-RU" dirty="0" smtClean="0"/>
              <a:t>. При этом упаковка обеззараженных </a:t>
            </a:r>
            <a:r>
              <a:rPr lang="ru-RU" dirty="0" err="1" smtClean="0"/>
              <a:t>медотходов</a:t>
            </a:r>
            <a:r>
              <a:rPr lang="ru-RU" dirty="0" smtClean="0"/>
              <a:t>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должна  иметь маркировку, свидетельствующую о проведенном обеззараживании отходов.</a:t>
            </a:r>
          </a:p>
          <a:p>
            <a:pPr marL="285750" indent="-285750">
              <a:buFontTx/>
              <a:buChar char="-"/>
              <a:defRPr/>
            </a:pPr>
            <a:endParaRPr lang="ru-RU" dirty="0" smtClean="0"/>
          </a:p>
          <a:p>
            <a:pPr>
              <a:defRPr/>
            </a:pPr>
            <a:r>
              <a:rPr lang="ru-RU" dirty="0" smtClean="0"/>
              <a:t>- 	Для сбора отходов класса </a:t>
            </a:r>
            <a:r>
              <a:rPr lang="ru-RU" b="1" dirty="0" smtClean="0"/>
              <a:t>А</a:t>
            </a:r>
            <a:r>
              <a:rPr lang="ru-RU" dirty="0" smtClean="0"/>
              <a:t>, класса </a:t>
            </a:r>
            <a:r>
              <a:rPr lang="ru-RU" b="1" dirty="0" smtClean="0"/>
              <a:t>Г</a:t>
            </a:r>
            <a:r>
              <a:rPr lang="ru-RU" dirty="0" smtClean="0"/>
              <a:t> допускаются использовать одноразовые  пакеты, маркированные ёмкости  </a:t>
            </a:r>
            <a:r>
              <a:rPr lang="ru-RU" i="1" dirty="0" smtClean="0"/>
              <a:t>любого цвета </a:t>
            </a:r>
            <a:r>
              <a:rPr lang="ru-RU" dirty="0" smtClean="0"/>
              <a:t>кроме </a:t>
            </a:r>
            <a:r>
              <a:rPr lang="ru-RU" b="1" dirty="0" smtClean="0">
                <a:solidFill>
                  <a:srgbClr val="FFC000"/>
                </a:solidFill>
                <a:effectLst>
                  <a:outerShdw blurRad="38100" dist="38100" dir="2700000" algn="tl">
                    <a:srgbClr val="000000"/>
                  </a:outerShdw>
                </a:effectLst>
              </a:rPr>
              <a:t>желтого</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FF0000"/>
                </a:solidFill>
                <a:effectLst>
                  <a:outerShdw blurRad="38100" dist="38100" dir="2700000" algn="tl">
                    <a:srgbClr val="000000"/>
                  </a:outerShdw>
                </a:effectLst>
              </a:rPr>
              <a:t>красного</a:t>
            </a:r>
            <a:r>
              <a:rPr lang="ru-RU" dirty="0" smtClean="0">
                <a:solidFill>
                  <a:schemeClr val="bg2"/>
                </a:solidFill>
                <a:effectLst>
                  <a:outerShdw blurRad="38100" dist="38100" dir="2700000" algn="tl">
                    <a:srgbClr val="000000"/>
                  </a:outerShdw>
                </a:effectLst>
              </a:rPr>
              <a:t>, </a:t>
            </a:r>
            <a:r>
              <a:rPr lang="ru-RU" dirty="0" smtClean="0"/>
              <a:t>используемых  для маркировки отходов классов </a:t>
            </a:r>
            <a:r>
              <a:rPr lang="ru-RU" b="1" dirty="0" smtClean="0">
                <a:solidFill>
                  <a:srgbClr val="FFC000"/>
                </a:solidFill>
                <a:effectLst>
                  <a:outerShdw blurRad="38100" dist="38100" dir="2700000" algn="tl">
                    <a:srgbClr val="000000"/>
                  </a:outerShdw>
                </a:effectLst>
              </a:rPr>
              <a:t>Б</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p>
          <a:p>
            <a:pPr>
              <a:buFontTx/>
              <a:buChar char="-"/>
              <a:defRPr/>
            </a:pPr>
            <a:r>
              <a:rPr lang="ru-RU" dirty="0" smtClean="0"/>
              <a:t>Отходы класса А, кроме пищевых,  могут удаляться  из структурных подразделений в упакованном виде с помощью  мусоропровода или пневмотранспорта.</a:t>
            </a:r>
          </a:p>
          <a:p>
            <a:pPr>
              <a:buFontTx/>
              <a:buChar char="-"/>
              <a:defRPr/>
            </a:pPr>
            <a:endParaRPr lang="ru-RU" dirty="0" smtClean="0"/>
          </a:p>
          <a:p>
            <a:pPr>
              <a:buFontTx/>
              <a:buChar char="-"/>
              <a:defRPr/>
            </a:pPr>
            <a:r>
              <a:rPr lang="ru-RU" dirty="0" smtClean="0"/>
              <a:t> 	Жидкие отходы класса </a:t>
            </a:r>
            <a:r>
              <a:rPr lang="ru-RU" b="1" dirty="0" smtClean="0"/>
              <a:t>Б</a:t>
            </a:r>
            <a:r>
              <a:rPr lang="ru-RU" dirty="0" smtClean="0"/>
              <a:t> (рвотные массы, моча, фекалии) и аналогичные биологические  жидкости больных туберкулезом допускается сливать без предварительного обеззараживания  в систему централизованной  канализации.</a:t>
            </a:r>
          </a:p>
          <a:p>
            <a:endParaRPr lang="ru-RU" dirty="0"/>
          </a:p>
        </p:txBody>
      </p:sp>
    </p:spTree>
    <p:extLst>
      <p:ext uri="{BB962C8B-B14F-4D97-AF65-F5344CB8AC3E}">
        <p14:creationId xmlns:p14="http://schemas.microsoft.com/office/powerpoint/2010/main" val="29002167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1">
                    <a:lumMod val="75000"/>
                  </a:schemeClr>
                </a:solidFill>
                <a:effectLst>
                  <a:outerShdw blurRad="38100" dist="38100" dir="2700000" algn="tl">
                    <a:srgbClr val="FFFFFF"/>
                  </a:outerShdw>
                </a:effectLst>
              </a:rPr>
              <a:t>Что нового в СанПиН 2.1.7.2790-10</a:t>
            </a:r>
            <a:r>
              <a:rPr lang="ru-RU" sz="1200" b="1" dirty="0" smtClean="0">
                <a:solidFill>
                  <a:schemeClr val="accent1">
                    <a:lumMod val="75000"/>
                  </a:schemeClr>
                </a:solidFill>
              </a:rPr>
              <a:t/>
            </a:r>
            <a:br>
              <a:rPr lang="ru-RU" sz="1200" b="1" dirty="0" smtClean="0">
                <a:solidFill>
                  <a:schemeClr val="accent1">
                    <a:lumMod val="75000"/>
                  </a:schemeClr>
                </a:solidFill>
              </a:rPr>
            </a:br>
            <a:endParaRPr lang="ru-RU" sz="1200" dirty="0" smtClean="0">
              <a:solidFill>
                <a:schemeClr val="accent1">
                  <a:lumMod val="75000"/>
                </a:schemeClr>
              </a:solidFill>
            </a:endParaRPr>
          </a:p>
          <a:p>
            <a:pPr>
              <a:defRPr/>
            </a:pPr>
            <a:r>
              <a:rPr lang="ru-RU" dirty="0" smtClean="0"/>
              <a:t>Впервые введено понятие - </a:t>
            </a:r>
            <a:r>
              <a:rPr lang="ru-RU" b="1" dirty="0" smtClean="0"/>
              <a:t>Участок обеззараживания медицинских отходов </a:t>
            </a:r>
            <a:r>
              <a:rPr lang="ru-RU" dirty="0" smtClean="0"/>
              <a:t>и указаны санитарно-гигиенические требования к организации УОМО</a:t>
            </a:r>
          </a:p>
          <a:p>
            <a:pPr>
              <a:defRPr/>
            </a:pPr>
            <a:endParaRPr lang="ru-RU" dirty="0" smtClean="0"/>
          </a:p>
          <a:p>
            <a:pPr marL="285750" indent="-285750">
              <a:buFontTx/>
              <a:buChar char="-"/>
              <a:defRPr/>
            </a:pPr>
            <a:r>
              <a:rPr lang="ru-RU" dirty="0" smtClean="0"/>
              <a:t>После аппаратных способов обеззараживания с применением физических методов и изменения внешнего  вида отходов, исключающего возможность  их повторного  применения, отходы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могут накапливаться, временно  храниться, транспортироваться, уничтожаться и </a:t>
            </a:r>
            <a:r>
              <a:rPr lang="ru-RU" dirty="0" err="1" smtClean="0"/>
              <a:t>захораниваться</a:t>
            </a:r>
            <a:r>
              <a:rPr lang="ru-RU" dirty="0" smtClean="0"/>
              <a:t> совместно с отходами </a:t>
            </a:r>
            <a:r>
              <a:rPr lang="ru-RU" b="1" dirty="0" smtClean="0"/>
              <a:t>класса А</a:t>
            </a:r>
            <a:r>
              <a:rPr lang="ru-RU" dirty="0" smtClean="0"/>
              <a:t>. При этом упаковка обеззараженных </a:t>
            </a:r>
            <a:r>
              <a:rPr lang="ru-RU" dirty="0" err="1" smtClean="0"/>
              <a:t>медотходов</a:t>
            </a:r>
            <a:r>
              <a:rPr lang="ru-RU" dirty="0" smtClean="0"/>
              <a:t>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должна  иметь маркировку, свидетельствующую о проведенном обеззараживании отходов.</a:t>
            </a:r>
          </a:p>
          <a:p>
            <a:pPr marL="285750" indent="-285750">
              <a:buFontTx/>
              <a:buChar char="-"/>
              <a:defRPr/>
            </a:pPr>
            <a:endParaRPr lang="ru-RU" dirty="0" smtClean="0"/>
          </a:p>
          <a:p>
            <a:pPr>
              <a:defRPr/>
            </a:pPr>
            <a:r>
              <a:rPr lang="ru-RU" dirty="0" smtClean="0"/>
              <a:t>- 	Для сбора отходов класса </a:t>
            </a:r>
            <a:r>
              <a:rPr lang="ru-RU" b="1" dirty="0" smtClean="0"/>
              <a:t>А</a:t>
            </a:r>
            <a:r>
              <a:rPr lang="ru-RU" dirty="0" smtClean="0"/>
              <a:t>, класса </a:t>
            </a:r>
            <a:r>
              <a:rPr lang="ru-RU" b="1" dirty="0" smtClean="0"/>
              <a:t>Г</a:t>
            </a:r>
            <a:r>
              <a:rPr lang="ru-RU" dirty="0" smtClean="0"/>
              <a:t> допускаются использовать одноразовые  пакеты, маркированные ёмкости  </a:t>
            </a:r>
            <a:r>
              <a:rPr lang="ru-RU" i="1" dirty="0" smtClean="0"/>
              <a:t>любого цвета </a:t>
            </a:r>
            <a:r>
              <a:rPr lang="ru-RU" dirty="0" smtClean="0"/>
              <a:t>кроме </a:t>
            </a:r>
            <a:r>
              <a:rPr lang="ru-RU" b="1" dirty="0" smtClean="0">
                <a:solidFill>
                  <a:srgbClr val="FFC000"/>
                </a:solidFill>
                <a:effectLst>
                  <a:outerShdw blurRad="38100" dist="38100" dir="2700000" algn="tl">
                    <a:srgbClr val="000000"/>
                  </a:outerShdw>
                </a:effectLst>
              </a:rPr>
              <a:t>желтого</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FF0000"/>
                </a:solidFill>
                <a:effectLst>
                  <a:outerShdw blurRad="38100" dist="38100" dir="2700000" algn="tl">
                    <a:srgbClr val="000000"/>
                  </a:outerShdw>
                </a:effectLst>
              </a:rPr>
              <a:t>красного</a:t>
            </a:r>
            <a:r>
              <a:rPr lang="ru-RU" dirty="0" smtClean="0">
                <a:solidFill>
                  <a:schemeClr val="bg2"/>
                </a:solidFill>
                <a:effectLst>
                  <a:outerShdw blurRad="38100" dist="38100" dir="2700000" algn="tl">
                    <a:srgbClr val="000000"/>
                  </a:outerShdw>
                </a:effectLst>
              </a:rPr>
              <a:t>, </a:t>
            </a:r>
            <a:r>
              <a:rPr lang="ru-RU" dirty="0" smtClean="0"/>
              <a:t>используемых  для маркировки отходов классов </a:t>
            </a:r>
            <a:r>
              <a:rPr lang="ru-RU" b="1" dirty="0" smtClean="0">
                <a:solidFill>
                  <a:srgbClr val="FFC000"/>
                </a:solidFill>
                <a:effectLst>
                  <a:outerShdw blurRad="38100" dist="38100" dir="2700000" algn="tl">
                    <a:srgbClr val="000000"/>
                  </a:outerShdw>
                </a:effectLst>
              </a:rPr>
              <a:t>Б</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p>
          <a:p>
            <a:pPr>
              <a:buFontTx/>
              <a:buChar char="-"/>
              <a:defRPr/>
            </a:pPr>
            <a:r>
              <a:rPr lang="ru-RU" dirty="0" smtClean="0"/>
              <a:t>Отходы класса А, кроме пищевых,  могут удаляться  из структурных подразделений в упакованном виде с помощью  мусоропровода или пневмотранспорта.</a:t>
            </a:r>
          </a:p>
          <a:p>
            <a:pPr>
              <a:buFontTx/>
              <a:buChar char="-"/>
              <a:defRPr/>
            </a:pPr>
            <a:endParaRPr lang="ru-RU" dirty="0" smtClean="0"/>
          </a:p>
          <a:p>
            <a:pPr>
              <a:buFontTx/>
              <a:buChar char="-"/>
              <a:defRPr/>
            </a:pPr>
            <a:r>
              <a:rPr lang="ru-RU" dirty="0" smtClean="0"/>
              <a:t> 	Жидкие отходы класса </a:t>
            </a:r>
            <a:r>
              <a:rPr lang="ru-RU" b="1" dirty="0" smtClean="0"/>
              <a:t>Б</a:t>
            </a:r>
            <a:r>
              <a:rPr lang="ru-RU" dirty="0" smtClean="0"/>
              <a:t> (рвотные массы, моча, фекалии) и аналогичные биологические  жидкости больных туберкулезом допускается сливать без предварительного обеззараживания  в систему централизованной  канализации.</a:t>
            </a:r>
          </a:p>
          <a:p>
            <a:endParaRPr lang="ru-RU" dirty="0"/>
          </a:p>
        </p:txBody>
      </p:sp>
    </p:spTree>
    <p:extLst>
      <p:ext uri="{BB962C8B-B14F-4D97-AF65-F5344CB8AC3E}">
        <p14:creationId xmlns:p14="http://schemas.microsoft.com/office/powerpoint/2010/main" val="16505577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1">
                    <a:lumMod val="75000"/>
                  </a:schemeClr>
                </a:solidFill>
                <a:effectLst>
                  <a:outerShdw blurRad="38100" dist="38100" dir="2700000" algn="tl">
                    <a:srgbClr val="FFFFFF"/>
                  </a:outerShdw>
                </a:effectLst>
              </a:rPr>
              <a:t>Что нового в СанПиН 2.1.7.2790-10</a:t>
            </a:r>
            <a:r>
              <a:rPr lang="ru-RU" sz="1200" b="1" dirty="0" smtClean="0">
                <a:solidFill>
                  <a:schemeClr val="accent1">
                    <a:lumMod val="75000"/>
                  </a:schemeClr>
                </a:solidFill>
              </a:rPr>
              <a:t/>
            </a:r>
            <a:br>
              <a:rPr lang="ru-RU" sz="1200" b="1" dirty="0" smtClean="0">
                <a:solidFill>
                  <a:schemeClr val="accent1">
                    <a:lumMod val="75000"/>
                  </a:schemeClr>
                </a:solidFill>
              </a:rPr>
            </a:br>
            <a:endParaRPr lang="ru-RU" sz="1200" dirty="0" smtClean="0">
              <a:solidFill>
                <a:schemeClr val="accent1">
                  <a:lumMod val="75000"/>
                </a:schemeClr>
              </a:solidFill>
            </a:endParaRPr>
          </a:p>
          <a:p>
            <a:pPr>
              <a:defRPr/>
            </a:pPr>
            <a:r>
              <a:rPr lang="ru-RU" dirty="0" smtClean="0"/>
              <a:t>Впервые введено понятие - </a:t>
            </a:r>
            <a:r>
              <a:rPr lang="ru-RU" b="1" dirty="0" smtClean="0"/>
              <a:t>Участок обеззараживания медицинских отходов </a:t>
            </a:r>
            <a:r>
              <a:rPr lang="ru-RU" dirty="0" smtClean="0"/>
              <a:t>и указаны санитарно-гигиенические требования к организации УОМО</a:t>
            </a:r>
          </a:p>
          <a:p>
            <a:pPr>
              <a:defRPr/>
            </a:pPr>
            <a:endParaRPr lang="ru-RU" dirty="0" smtClean="0"/>
          </a:p>
          <a:p>
            <a:pPr marL="285750" indent="-285750">
              <a:buFontTx/>
              <a:buChar char="-"/>
              <a:defRPr/>
            </a:pPr>
            <a:r>
              <a:rPr lang="ru-RU" dirty="0" smtClean="0"/>
              <a:t>После аппаратных способов обеззараживания с применением физических методов и изменения внешнего  вида отходов, исключающего возможность  их повторного  применения, отходы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могут накапливаться, временно  храниться, транспортироваться, уничтожаться и </a:t>
            </a:r>
            <a:r>
              <a:rPr lang="ru-RU" dirty="0" err="1" smtClean="0"/>
              <a:t>захораниваться</a:t>
            </a:r>
            <a:r>
              <a:rPr lang="ru-RU" dirty="0" smtClean="0"/>
              <a:t> совместно с отходами </a:t>
            </a:r>
            <a:r>
              <a:rPr lang="ru-RU" b="1" dirty="0" smtClean="0"/>
              <a:t>класса А</a:t>
            </a:r>
            <a:r>
              <a:rPr lang="ru-RU" dirty="0" smtClean="0"/>
              <a:t>. При этом упаковка обеззараженных </a:t>
            </a:r>
            <a:r>
              <a:rPr lang="ru-RU" dirty="0" err="1" smtClean="0"/>
              <a:t>медотходов</a:t>
            </a:r>
            <a:r>
              <a:rPr lang="ru-RU" dirty="0" smtClean="0"/>
              <a:t>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должна  иметь маркировку, свидетельствующую о проведенном обеззараживании отходов.</a:t>
            </a:r>
          </a:p>
          <a:p>
            <a:pPr marL="285750" indent="-285750">
              <a:buFontTx/>
              <a:buChar char="-"/>
              <a:defRPr/>
            </a:pPr>
            <a:endParaRPr lang="ru-RU" dirty="0" smtClean="0"/>
          </a:p>
          <a:p>
            <a:pPr>
              <a:defRPr/>
            </a:pPr>
            <a:r>
              <a:rPr lang="ru-RU" dirty="0" smtClean="0"/>
              <a:t>- 	Для сбора отходов класса </a:t>
            </a:r>
            <a:r>
              <a:rPr lang="ru-RU" b="1" dirty="0" smtClean="0"/>
              <a:t>А</a:t>
            </a:r>
            <a:r>
              <a:rPr lang="ru-RU" dirty="0" smtClean="0"/>
              <a:t>, класса </a:t>
            </a:r>
            <a:r>
              <a:rPr lang="ru-RU" b="1" dirty="0" smtClean="0"/>
              <a:t>Г</a:t>
            </a:r>
            <a:r>
              <a:rPr lang="ru-RU" dirty="0" smtClean="0"/>
              <a:t> допускаются использовать одноразовые  пакеты, маркированные ёмкости  </a:t>
            </a:r>
            <a:r>
              <a:rPr lang="ru-RU" i="1" dirty="0" smtClean="0"/>
              <a:t>любого цвета </a:t>
            </a:r>
            <a:r>
              <a:rPr lang="ru-RU" dirty="0" smtClean="0"/>
              <a:t>кроме </a:t>
            </a:r>
            <a:r>
              <a:rPr lang="ru-RU" b="1" dirty="0" smtClean="0">
                <a:solidFill>
                  <a:srgbClr val="FFC000"/>
                </a:solidFill>
                <a:effectLst>
                  <a:outerShdw blurRad="38100" dist="38100" dir="2700000" algn="tl">
                    <a:srgbClr val="000000"/>
                  </a:outerShdw>
                </a:effectLst>
              </a:rPr>
              <a:t>желтого</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FF0000"/>
                </a:solidFill>
                <a:effectLst>
                  <a:outerShdw blurRad="38100" dist="38100" dir="2700000" algn="tl">
                    <a:srgbClr val="000000"/>
                  </a:outerShdw>
                </a:effectLst>
              </a:rPr>
              <a:t>красного</a:t>
            </a:r>
            <a:r>
              <a:rPr lang="ru-RU" dirty="0" smtClean="0">
                <a:solidFill>
                  <a:schemeClr val="bg2"/>
                </a:solidFill>
                <a:effectLst>
                  <a:outerShdw blurRad="38100" dist="38100" dir="2700000" algn="tl">
                    <a:srgbClr val="000000"/>
                  </a:outerShdw>
                </a:effectLst>
              </a:rPr>
              <a:t>, </a:t>
            </a:r>
            <a:r>
              <a:rPr lang="ru-RU" dirty="0" smtClean="0"/>
              <a:t>используемых  для маркировки отходов классов </a:t>
            </a:r>
            <a:r>
              <a:rPr lang="ru-RU" b="1" dirty="0" smtClean="0">
                <a:solidFill>
                  <a:srgbClr val="FFC000"/>
                </a:solidFill>
                <a:effectLst>
                  <a:outerShdw blurRad="38100" dist="38100" dir="2700000" algn="tl">
                    <a:srgbClr val="000000"/>
                  </a:outerShdw>
                </a:effectLst>
              </a:rPr>
              <a:t>Б</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p>
          <a:p>
            <a:pPr>
              <a:buFontTx/>
              <a:buChar char="-"/>
              <a:defRPr/>
            </a:pPr>
            <a:r>
              <a:rPr lang="ru-RU" dirty="0" smtClean="0"/>
              <a:t>Отходы класса А, кроме пищевых,  могут удаляться  из структурных подразделений в упакованном виде с помощью  мусоропровода или пневмотранспорта.</a:t>
            </a:r>
          </a:p>
          <a:p>
            <a:pPr>
              <a:buFontTx/>
              <a:buChar char="-"/>
              <a:defRPr/>
            </a:pPr>
            <a:endParaRPr lang="ru-RU" dirty="0" smtClean="0"/>
          </a:p>
          <a:p>
            <a:pPr>
              <a:buFontTx/>
              <a:buChar char="-"/>
              <a:defRPr/>
            </a:pPr>
            <a:r>
              <a:rPr lang="ru-RU" dirty="0" smtClean="0"/>
              <a:t> 	Жидкие отходы класса </a:t>
            </a:r>
            <a:r>
              <a:rPr lang="ru-RU" b="1" dirty="0" smtClean="0"/>
              <a:t>Б</a:t>
            </a:r>
            <a:r>
              <a:rPr lang="ru-RU" dirty="0" smtClean="0"/>
              <a:t> (рвотные массы, моча, фекалии) и аналогичные биологические  жидкости больных туберкулезом допускается сливать без предварительного обеззараживания  в систему централизованной  канализации.</a:t>
            </a:r>
          </a:p>
          <a:p>
            <a:endParaRPr lang="ru-RU" dirty="0"/>
          </a:p>
        </p:txBody>
      </p:sp>
    </p:spTree>
    <p:extLst>
      <p:ext uri="{BB962C8B-B14F-4D97-AF65-F5344CB8AC3E}">
        <p14:creationId xmlns:p14="http://schemas.microsoft.com/office/powerpoint/2010/main" val="3846441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1">
                    <a:lumMod val="75000"/>
                  </a:schemeClr>
                </a:solidFill>
                <a:effectLst>
                  <a:outerShdw blurRad="38100" dist="38100" dir="2700000" algn="tl">
                    <a:srgbClr val="FFFFFF"/>
                  </a:outerShdw>
                </a:effectLst>
              </a:rPr>
              <a:t>Что нового в СанПиН 2.1.7.2790-10</a:t>
            </a:r>
            <a:r>
              <a:rPr lang="ru-RU" sz="1200" b="1" dirty="0" smtClean="0">
                <a:solidFill>
                  <a:schemeClr val="accent1">
                    <a:lumMod val="75000"/>
                  </a:schemeClr>
                </a:solidFill>
              </a:rPr>
              <a:t/>
            </a:r>
            <a:br>
              <a:rPr lang="ru-RU" sz="1200" b="1" dirty="0" smtClean="0">
                <a:solidFill>
                  <a:schemeClr val="accent1">
                    <a:lumMod val="75000"/>
                  </a:schemeClr>
                </a:solidFill>
              </a:rPr>
            </a:br>
            <a:endParaRPr lang="ru-RU" sz="1200" dirty="0" smtClean="0">
              <a:solidFill>
                <a:schemeClr val="accent1">
                  <a:lumMod val="75000"/>
                </a:schemeClr>
              </a:solidFill>
            </a:endParaRPr>
          </a:p>
          <a:p>
            <a:pPr>
              <a:defRPr/>
            </a:pPr>
            <a:r>
              <a:rPr lang="ru-RU" dirty="0" smtClean="0"/>
              <a:t>Впервые введено понятие - </a:t>
            </a:r>
            <a:r>
              <a:rPr lang="ru-RU" b="1" dirty="0" smtClean="0"/>
              <a:t>Участок обеззараживания медицинских отходов </a:t>
            </a:r>
            <a:r>
              <a:rPr lang="ru-RU" dirty="0" smtClean="0"/>
              <a:t>и указаны санитарно-гигиенические требования к организации УОМО</a:t>
            </a:r>
          </a:p>
          <a:p>
            <a:pPr>
              <a:defRPr/>
            </a:pPr>
            <a:endParaRPr lang="ru-RU" dirty="0" smtClean="0"/>
          </a:p>
          <a:p>
            <a:pPr marL="285750" indent="-285750">
              <a:buFontTx/>
              <a:buChar char="-"/>
              <a:defRPr/>
            </a:pPr>
            <a:r>
              <a:rPr lang="ru-RU" dirty="0" smtClean="0"/>
              <a:t>После аппаратных способов обеззараживания с применением физических методов и изменения внешнего  вида отходов, исключающего возможность  их повторного  применения, отходы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могут накапливаться, временно  храниться, транспортироваться, уничтожаться и </a:t>
            </a:r>
            <a:r>
              <a:rPr lang="ru-RU" dirty="0" err="1" smtClean="0"/>
              <a:t>захораниваться</a:t>
            </a:r>
            <a:r>
              <a:rPr lang="ru-RU" dirty="0" smtClean="0"/>
              <a:t> совместно с отходами </a:t>
            </a:r>
            <a:r>
              <a:rPr lang="ru-RU" b="1" dirty="0" smtClean="0"/>
              <a:t>класса А</a:t>
            </a:r>
            <a:r>
              <a:rPr lang="ru-RU" dirty="0" smtClean="0"/>
              <a:t>. При этом упаковка обеззараженных </a:t>
            </a:r>
            <a:r>
              <a:rPr lang="ru-RU" dirty="0" err="1" smtClean="0"/>
              <a:t>медотходов</a:t>
            </a:r>
            <a:r>
              <a:rPr lang="ru-RU" dirty="0" smtClean="0"/>
              <a:t>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должна  иметь маркировку, свидетельствующую о проведенном обеззараживании отходов.</a:t>
            </a:r>
          </a:p>
          <a:p>
            <a:pPr marL="285750" indent="-285750">
              <a:buFontTx/>
              <a:buChar char="-"/>
              <a:defRPr/>
            </a:pPr>
            <a:endParaRPr lang="ru-RU" dirty="0" smtClean="0"/>
          </a:p>
          <a:p>
            <a:pPr>
              <a:defRPr/>
            </a:pPr>
            <a:r>
              <a:rPr lang="ru-RU" dirty="0" smtClean="0"/>
              <a:t>- 	Для сбора отходов класса </a:t>
            </a:r>
            <a:r>
              <a:rPr lang="ru-RU" b="1" dirty="0" smtClean="0"/>
              <a:t>А</a:t>
            </a:r>
            <a:r>
              <a:rPr lang="ru-RU" dirty="0" smtClean="0"/>
              <a:t>, класса </a:t>
            </a:r>
            <a:r>
              <a:rPr lang="ru-RU" b="1" dirty="0" smtClean="0"/>
              <a:t>Г</a:t>
            </a:r>
            <a:r>
              <a:rPr lang="ru-RU" dirty="0" smtClean="0"/>
              <a:t> допускаются использовать одноразовые  пакеты, маркированные ёмкости  </a:t>
            </a:r>
            <a:r>
              <a:rPr lang="ru-RU" i="1" dirty="0" smtClean="0"/>
              <a:t>любого цвета </a:t>
            </a:r>
            <a:r>
              <a:rPr lang="ru-RU" dirty="0" smtClean="0"/>
              <a:t>кроме </a:t>
            </a:r>
            <a:r>
              <a:rPr lang="ru-RU" b="1" dirty="0" smtClean="0">
                <a:solidFill>
                  <a:srgbClr val="FFC000"/>
                </a:solidFill>
                <a:effectLst>
                  <a:outerShdw blurRad="38100" dist="38100" dir="2700000" algn="tl">
                    <a:srgbClr val="000000"/>
                  </a:outerShdw>
                </a:effectLst>
              </a:rPr>
              <a:t>желтого</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FF0000"/>
                </a:solidFill>
                <a:effectLst>
                  <a:outerShdw blurRad="38100" dist="38100" dir="2700000" algn="tl">
                    <a:srgbClr val="000000"/>
                  </a:outerShdw>
                </a:effectLst>
              </a:rPr>
              <a:t>красного</a:t>
            </a:r>
            <a:r>
              <a:rPr lang="ru-RU" dirty="0" smtClean="0">
                <a:solidFill>
                  <a:schemeClr val="bg2"/>
                </a:solidFill>
                <a:effectLst>
                  <a:outerShdw blurRad="38100" dist="38100" dir="2700000" algn="tl">
                    <a:srgbClr val="000000"/>
                  </a:outerShdw>
                </a:effectLst>
              </a:rPr>
              <a:t>, </a:t>
            </a:r>
            <a:r>
              <a:rPr lang="ru-RU" dirty="0" smtClean="0"/>
              <a:t>используемых  для маркировки отходов классов </a:t>
            </a:r>
            <a:r>
              <a:rPr lang="ru-RU" b="1" dirty="0" smtClean="0">
                <a:solidFill>
                  <a:srgbClr val="FFC000"/>
                </a:solidFill>
                <a:effectLst>
                  <a:outerShdw blurRad="38100" dist="38100" dir="2700000" algn="tl">
                    <a:srgbClr val="000000"/>
                  </a:outerShdw>
                </a:effectLst>
              </a:rPr>
              <a:t>Б</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p>
          <a:p>
            <a:pPr>
              <a:buFontTx/>
              <a:buChar char="-"/>
              <a:defRPr/>
            </a:pPr>
            <a:r>
              <a:rPr lang="ru-RU" dirty="0" smtClean="0"/>
              <a:t>Отходы класса А, кроме пищевых,  могут удаляться  из структурных подразделений в упакованном виде с помощью  мусоропровода или пневмотранспорта.</a:t>
            </a:r>
          </a:p>
          <a:p>
            <a:pPr>
              <a:buFontTx/>
              <a:buChar char="-"/>
              <a:defRPr/>
            </a:pPr>
            <a:endParaRPr lang="ru-RU" dirty="0" smtClean="0"/>
          </a:p>
          <a:p>
            <a:pPr>
              <a:buFontTx/>
              <a:buChar char="-"/>
              <a:defRPr/>
            </a:pPr>
            <a:r>
              <a:rPr lang="ru-RU" dirty="0" smtClean="0"/>
              <a:t> 	Жидкие отходы класса </a:t>
            </a:r>
            <a:r>
              <a:rPr lang="ru-RU" b="1" dirty="0" smtClean="0"/>
              <a:t>Б</a:t>
            </a:r>
            <a:r>
              <a:rPr lang="ru-RU" dirty="0" smtClean="0"/>
              <a:t> (рвотные массы, моча, фекалии) и аналогичные биологические  жидкости больных туберкулезом допускается сливать без предварительного обеззараживания  в систему централизованной  канализации.</a:t>
            </a:r>
          </a:p>
          <a:p>
            <a:endParaRPr lang="ru-RU" dirty="0"/>
          </a:p>
        </p:txBody>
      </p:sp>
    </p:spTree>
    <p:extLst>
      <p:ext uri="{BB962C8B-B14F-4D97-AF65-F5344CB8AC3E}">
        <p14:creationId xmlns:p14="http://schemas.microsoft.com/office/powerpoint/2010/main" val="31093845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b="1" dirty="0" smtClean="0">
                <a:solidFill>
                  <a:schemeClr val="accent1">
                    <a:lumMod val="75000"/>
                  </a:schemeClr>
                </a:solidFill>
                <a:effectLst>
                  <a:outerShdw blurRad="38100" dist="38100" dir="2700000" algn="tl">
                    <a:srgbClr val="FFFFFF"/>
                  </a:outerShdw>
                </a:effectLst>
              </a:rPr>
              <a:t>Что нового в СанПиН 2.1.7.2790-10</a:t>
            </a:r>
            <a:r>
              <a:rPr lang="ru-RU" sz="1200" b="1" dirty="0" smtClean="0">
                <a:solidFill>
                  <a:schemeClr val="accent1">
                    <a:lumMod val="75000"/>
                  </a:schemeClr>
                </a:solidFill>
              </a:rPr>
              <a:t/>
            </a:r>
            <a:br>
              <a:rPr lang="ru-RU" sz="1200" b="1" dirty="0" smtClean="0">
                <a:solidFill>
                  <a:schemeClr val="accent1">
                    <a:lumMod val="75000"/>
                  </a:schemeClr>
                </a:solidFill>
              </a:rPr>
            </a:br>
            <a:endParaRPr lang="ru-RU" sz="1200" dirty="0" smtClean="0">
              <a:solidFill>
                <a:schemeClr val="accent1">
                  <a:lumMod val="75000"/>
                </a:schemeClr>
              </a:solidFill>
            </a:endParaRPr>
          </a:p>
          <a:p>
            <a:pPr>
              <a:defRPr/>
            </a:pPr>
            <a:r>
              <a:rPr lang="ru-RU" dirty="0" smtClean="0"/>
              <a:t>Впервые введено понятие - </a:t>
            </a:r>
            <a:r>
              <a:rPr lang="ru-RU" b="1" dirty="0" smtClean="0"/>
              <a:t>Участок обеззараживания медицинских отходов </a:t>
            </a:r>
            <a:r>
              <a:rPr lang="ru-RU" dirty="0" smtClean="0"/>
              <a:t>и указаны санитарно-гигиенические требования к организации УОМО</a:t>
            </a:r>
          </a:p>
          <a:p>
            <a:pPr>
              <a:defRPr/>
            </a:pPr>
            <a:endParaRPr lang="ru-RU" dirty="0" smtClean="0"/>
          </a:p>
          <a:p>
            <a:pPr marL="285750" indent="-285750">
              <a:buFontTx/>
              <a:buChar char="-"/>
              <a:defRPr/>
            </a:pPr>
            <a:r>
              <a:rPr lang="ru-RU" dirty="0" smtClean="0"/>
              <a:t>После аппаратных способов обеззараживания с применением физических методов и изменения внешнего  вида отходов, исключающего возможность  их повторного  применения, отходы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могут накапливаться, временно  храниться, транспортироваться, уничтожаться и </a:t>
            </a:r>
            <a:r>
              <a:rPr lang="ru-RU" dirty="0" err="1" smtClean="0"/>
              <a:t>захораниваться</a:t>
            </a:r>
            <a:r>
              <a:rPr lang="ru-RU" dirty="0" smtClean="0"/>
              <a:t> совместно с отходами </a:t>
            </a:r>
            <a:r>
              <a:rPr lang="ru-RU" b="1" dirty="0" smtClean="0"/>
              <a:t>класса А</a:t>
            </a:r>
            <a:r>
              <a:rPr lang="ru-RU" dirty="0" smtClean="0"/>
              <a:t>. При этом упаковка обеззараженных </a:t>
            </a:r>
            <a:r>
              <a:rPr lang="ru-RU" dirty="0" err="1" smtClean="0"/>
              <a:t>медотходов</a:t>
            </a:r>
            <a:r>
              <a:rPr lang="ru-RU" dirty="0" smtClean="0"/>
              <a:t> </a:t>
            </a:r>
            <a:r>
              <a:rPr lang="ru-RU" b="1" dirty="0" smtClean="0"/>
              <a:t>классов </a:t>
            </a:r>
            <a:r>
              <a:rPr lang="ru-RU" b="1" dirty="0" smtClean="0">
                <a:solidFill>
                  <a:srgbClr val="FFC000"/>
                </a:solidFill>
                <a:effectLst>
                  <a:outerShdw blurRad="38100" dist="38100" dir="2700000" algn="tl">
                    <a:srgbClr val="000000"/>
                  </a:outerShdw>
                </a:effectLst>
              </a:rPr>
              <a:t>Б</a:t>
            </a:r>
            <a:r>
              <a:rPr lang="ru-RU" b="1" dirty="0" smtClean="0">
                <a:solidFill>
                  <a:schemeClr val="bg2"/>
                </a:solidFill>
              </a:rPr>
              <a:t> </a:t>
            </a:r>
            <a:r>
              <a:rPr lang="ru-RU" b="1" dirty="0" smtClean="0"/>
              <a:t>и</a:t>
            </a:r>
            <a:r>
              <a:rPr lang="ru-RU" b="1"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r>
              <a:rPr lang="ru-RU" dirty="0" smtClean="0"/>
              <a:t>должна  иметь маркировку, свидетельствующую о проведенном обеззараживании отходов.</a:t>
            </a:r>
          </a:p>
          <a:p>
            <a:pPr marL="285750" indent="-285750">
              <a:buFontTx/>
              <a:buChar char="-"/>
              <a:defRPr/>
            </a:pPr>
            <a:endParaRPr lang="ru-RU" dirty="0" smtClean="0"/>
          </a:p>
          <a:p>
            <a:pPr>
              <a:defRPr/>
            </a:pPr>
            <a:r>
              <a:rPr lang="ru-RU" dirty="0" smtClean="0"/>
              <a:t>- 	Для сбора отходов класса </a:t>
            </a:r>
            <a:r>
              <a:rPr lang="ru-RU" b="1" dirty="0" smtClean="0"/>
              <a:t>А</a:t>
            </a:r>
            <a:r>
              <a:rPr lang="ru-RU" dirty="0" smtClean="0"/>
              <a:t>, класса </a:t>
            </a:r>
            <a:r>
              <a:rPr lang="ru-RU" b="1" dirty="0" smtClean="0"/>
              <a:t>Г</a:t>
            </a:r>
            <a:r>
              <a:rPr lang="ru-RU" dirty="0" smtClean="0"/>
              <a:t> допускаются использовать одноразовые  пакеты, маркированные ёмкости  </a:t>
            </a:r>
            <a:r>
              <a:rPr lang="ru-RU" i="1" dirty="0" smtClean="0"/>
              <a:t>любого цвета </a:t>
            </a:r>
            <a:r>
              <a:rPr lang="ru-RU" dirty="0" smtClean="0"/>
              <a:t>кроме </a:t>
            </a:r>
            <a:r>
              <a:rPr lang="ru-RU" b="1" dirty="0" smtClean="0">
                <a:solidFill>
                  <a:srgbClr val="FFC000"/>
                </a:solidFill>
                <a:effectLst>
                  <a:outerShdw blurRad="38100" dist="38100" dir="2700000" algn="tl">
                    <a:srgbClr val="000000"/>
                  </a:outerShdw>
                </a:effectLst>
              </a:rPr>
              <a:t>желтого</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FF0000"/>
                </a:solidFill>
                <a:effectLst>
                  <a:outerShdw blurRad="38100" dist="38100" dir="2700000" algn="tl">
                    <a:srgbClr val="000000"/>
                  </a:outerShdw>
                </a:effectLst>
              </a:rPr>
              <a:t>красного</a:t>
            </a:r>
            <a:r>
              <a:rPr lang="ru-RU" dirty="0" smtClean="0">
                <a:solidFill>
                  <a:schemeClr val="bg2"/>
                </a:solidFill>
                <a:effectLst>
                  <a:outerShdw blurRad="38100" dist="38100" dir="2700000" algn="tl">
                    <a:srgbClr val="000000"/>
                  </a:outerShdw>
                </a:effectLst>
              </a:rPr>
              <a:t>, </a:t>
            </a:r>
            <a:r>
              <a:rPr lang="ru-RU" dirty="0" smtClean="0"/>
              <a:t>используемых  для маркировки отходов классов </a:t>
            </a:r>
            <a:r>
              <a:rPr lang="ru-RU" b="1" dirty="0" smtClean="0">
                <a:solidFill>
                  <a:srgbClr val="FFC000"/>
                </a:solidFill>
                <a:effectLst>
                  <a:outerShdw blurRad="38100" dist="38100" dir="2700000" algn="tl">
                    <a:srgbClr val="000000"/>
                  </a:outerShdw>
                </a:effectLst>
              </a:rPr>
              <a:t>Б</a:t>
            </a:r>
            <a:r>
              <a:rPr lang="ru-RU" dirty="0" smtClean="0">
                <a:solidFill>
                  <a:schemeClr val="bg2"/>
                </a:solidFill>
              </a:rPr>
              <a:t> </a:t>
            </a:r>
            <a:r>
              <a:rPr lang="ru-RU" dirty="0" smtClean="0"/>
              <a:t>и</a:t>
            </a:r>
            <a:r>
              <a:rPr lang="ru-RU" dirty="0" smtClean="0">
                <a:solidFill>
                  <a:schemeClr val="bg2"/>
                </a:solidFill>
              </a:rPr>
              <a:t> </a:t>
            </a:r>
            <a:r>
              <a:rPr lang="ru-RU" b="1" dirty="0" smtClean="0">
                <a:solidFill>
                  <a:srgbClr val="C00000"/>
                </a:solidFill>
                <a:effectLst>
                  <a:outerShdw blurRad="38100" dist="38100" dir="2700000" algn="tl">
                    <a:srgbClr val="000000"/>
                  </a:outerShdw>
                </a:effectLst>
              </a:rPr>
              <a:t>В</a:t>
            </a:r>
            <a:r>
              <a:rPr lang="ru-RU" b="1" dirty="0" smtClean="0">
                <a:solidFill>
                  <a:schemeClr val="bg2"/>
                </a:solidFill>
              </a:rPr>
              <a:t> </a:t>
            </a:r>
          </a:p>
          <a:p>
            <a:pPr>
              <a:buFontTx/>
              <a:buChar char="-"/>
              <a:defRPr/>
            </a:pPr>
            <a:r>
              <a:rPr lang="ru-RU" dirty="0" smtClean="0"/>
              <a:t>Отходы класса А, кроме пищевых,  могут удаляться  из структурных подразделений в упакованном виде с помощью  мусоропровода или пневмотранспорта.</a:t>
            </a:r>
          </a:p>
          <a:p>
            <a:pPr>
              <a:buFontTx/>
              <a:buChar char="-"/>
              <a:defRPr/>
            </a:pPr>
            <a:endParaRPr lang="ru-RU" dirty="0" smtClean="0"/>
          </a:p>
          <a:p>
            <a:pPr>
              <a:buFontTx/>
              <a:buChar char="-"/>
              <a:defRPr/>
            </a:pPr>
            <a:r>
              <a:rPr lang="ru-RU" dirty="0" smtClean="0"/>
              <a:t> 	Жидкие отходы класса </a:t>
            </a:r>
            <a:r>
              <a:rPr lang="ru-RU" b="1" dirty="0" smtClean="0"/>
              <a:t>Б</a:t>
            </a:r>
            <a:r>
              <a:rPr lang="ru-RU" dirty="0" smtClean="0"/>
              <a:t> (рвотные массы, моча, фекалии) и аналогичные биологические  жидкости больных туберкулезом допускается сливать без предварительного обеззараживания  в систему централизованной  канализации.</a:t>
            </a:r>
          </a:p>
          <a:p>
            <a:endParaRPr lang="ru-RU" dirty="0"/>
          </a:p>
        </p:txBody>
      </p:sp>
    </p:spTree>
    <p:extLst>
      <p:ext uri="{BB962C8B-B14F-4D97-AF65-F5344CB8AC3E}">
        <p14:creationId xmlns:p14="http://schemas.microsoft.com/office/powerpoint/2010/main" val="2395056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165458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t>На основании документов:</a:t>
            </a:r>
          </a:p>
          <a:p>
            <a:endParaRPr lang="ru-RU" sz="1200" dirty="0" smtClean="0"/>
          </a:p>
          <a:p>
            <a:r>
              <a:rPr lang="ru-RU" sz="1200" dirty="0" smtClean="0"/>
              <a:t>Приказ 288  «О санитарно-эпидемическом</a:t>
            </a:r>
            <a:r>
              <a:rPr lang="ru-RU" sz="1200" baseline="0" dirty="0" smtClean="0"/>
              <a:t> режиме в лечебно-профилактических учреждениях»</a:t>
            </a:r>
          </a:p>
          <a:p>
            <a:r>
              <a:rPr lang="ru-RU" sz="1200" baseline="0" dirty="0" smtClean="0"/>
              <a:t>Приказ 408 от 12.06.1989  «О мерах по снижению  заболеваемости  вирусными гепатитами в стране»</a:t>
            </a:r>
          </a:p>
          <a:p>
            <a:r>
              <a:rPr lang="ru-RU" sz="1200" baseline="0" dirty="0" smtClean="0"/>
              <a:t>Приказ 342 от 19.08.1997 «Об усилении мероприятий по профилактике эпидемического  сыпного тифа и борьбы с педикулезом»</a:t>
            </a:r>
          </a:p>
          <a:p>
            <a:r>
              <a:rPr lang="ru-RU" sz="1200" baseline="0" dirty="0" err="1" smtClean="0"/>
              <a:t>СанПин</a:t>
            </a:r>
            <a:r>
              <a:rPr lang="ru-RU" sz="1200" baseline="0" dirty="0" smtClean="0"/>
              <a:t> 2.1.3.2630-10 Санитарно-</a:t>
            </a:r>
            <a:r>
              <a:rPr lang="ru-RU" sz="1200" baseline="0" dirty="0" err="1" smtClean="0"/>
              <a:t>эпедимиологические</a:t>
            </a:r>
            <a:r>
              <a:rPr lang="ru-RU" sz="1200" baseline="0" dirty="0" smtClean="0"/>
              <a:t> требования к организации осуществляющим медицинскую деятельность</a:t>
            </a:r>
          </a:p>
          <a:p>
            <a:r>
              <a:rPr lang="ru-RU" sz="1200" baseline="0" dirty="0" smtClean="0"/>
              <a:t>СП 3.1.5.2836-10 «2профилактика по ВИЧ-Инфекции»</a:t>
            </a:r>
          </a:p>
          <a:p>
            <a:r>
              <a:rPr lang="ru-RU" sz="1200" baseline="0" dirty="0" err="1" smtClean="0"/>
              <a:t>СанПин</a:t>
            </a:r>
            <a:r>
              <a:rPr lang="ru-RU" sz="1200" baseline="0" dirty="0" smtClean="0"/>
              <a:t> 1.2.7.2790-10 Санитарное эпидемиологические требования к обращению с медицинскими  отходами»</a:t>
            </a:r>
          </a:p>
          <a:p>
            <a:r>
              <a:rPr lang="ru-RU" sz="1200" dirty="0" smtClean="0"/>
              <a:t/>
            </a:r>
            <a:br>
              <a:rPr lang="ru-RU" sz="1200" dirty="0" smtClean="0"/>
            </a:br>
            <a:endParaRPr lang="ru-RU" sz="1200" dirty="0" smtClean="0"/>
          </a:p>
          <a:p>
            <a:endParaRPr lang="ru-RU" sz="1200" dirty="0" smtClean="0"/>
          </a:p>
          <a:p>
            <a:endParaRPr lang="ru-RU" dirty="0"/>
          </a:p>
        </p:txBody>
      </p:sp>
    </p:spTree>
    <p:extLst>
      <p:ext uri="{BB962C8B-B14F-4D97-AF65-F5344CB8AC3E}">
        <p14:creationId xmlns:p14="http://schemas.microsoft.com/office/powerpoint/2010/main" val="150640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96813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2001328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baseline="0" dirty="0" smtClean="0"/>
              <a:t>1 звено возбудитель</a:t>
            </a:r>
          </a:p>
          <a:p>
            <a:r>
              <a:rPr lang="ru-RU" baseline="0" dirty="0" smtClean="0"/>
              <a:t>2 звено механизм передачи</a:t>
            </a:r>
          </a:p>
          <a:p>
            <a:r>
              <a:rPr lang="ru-RU" baseline="0" dirty="0" smtClean="0"/>
              <a:t>3 звено восприимчивый организм</a:t>
            </a:r>
          </a:p>
          <a:p>
            <a:endParaRPr lang="ru-RU" baseline="0" dirty="0" smtClean="0"/>
          </a:p>
          <a:p>
            <a:r>
              <a:rPr lang="ru-RU" baseline="0" dirty="0" smtClean="0"/>
              <a:t>Основной путь  профилактики инфицирования это  разрушение цепочки</a:t>
            </a:r>
          </a:p>
          <a:p>
            <a:endParaRPr lang="ru-RU" baseline="0" dirty="0" smtClean="0"/>
          </a:p>
          <a:p>
            <a:r>
              <a:rPr lang="ru-RU" baseline="0" dirty="0" smtClean="0"/>
              <a:t>Одним из элементов комплекса  мероприятий, обеспечивающих санитарно-противоэпидемический режим в медицинском учреждении, является  строгое соблюдение  и регулярный контроль за выполнением  требований  асептики и антисептики, которые достигаются путем  дезинфекции и стерилизации.</a:t>
            </a:r>
            <a:endParaRPr lang="ru-RU" dirty="0"/>
          </a:p>
        </p:txBody>
      </p:sp>
    </p:spTree>
    <p:extLst>
      <p:ext uri="{BB962C8B-B14F-4D97-AF65-F5344CB8AC3E}">
        <p14:creationId xmlns:p14="http://schemas.microsoft.com/office/powerpoint/2010/main" val="2736094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a:xfrm>
            <a:off x="3850444" y="9430091"/>
            <a:ext cx="2945659" cy="496411"/>
          </a:xfrm>
          <a:prstGeom prst="rect">
            <a:avLst/>
          </a:prstGeom>
        </p:spPr>
        <p:txBody>
          <a:bodyPr/>
          <a:lstStyle/>
          <a:p>
            <a:fld id="{74A6F30D-57AD-4063-B217-767DE7259FE8}" type="slidenum">
              <a:rPr lang="ru-RU" smtClean="0"/>
              <a:pPr/>
              <a:t>44</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t>Каким</a:t>
            </a:r>
            <a:r>
              <a:rPr lang="ru-RU" sz="1200" baseline="0" dirty="0" smtClean="0"/>
              <a:t> образом происходит заражение?</a:t>
            </a:r>
          </a:p>
          <a:p>
            <a:endParaRPr lang="ru-RU" sz="1200" baseline="0" dirty="0" smtClean="0"/>
          </a:p>
          <a:p>
            <a:r>
              <a:rPr lang="ru-RU" sz="1200" baseline="0" dirty="0" smtClean="0"/>
              <a:t>Инфекция передается от заражённого человека здоровому через мельчащие  капельки слюны или слизи, которые выделяются во время чихания, кашля, разговора. Возможна и контактная передача</a:t>
            </a:r>
            <a:r>
              <a:rPr lang="ru-RU" sz="1200" dirty="0" smtClean="0"/>
              <a:t/>
            </a:r>
            <a:br>
              <a:rPr lang="ru-RU" sz="1200" dirty="0" smtClean="0"/>
            </a:br>
            <a:endParaRPr lang="ru-RU" sz="1200" dirty="0" smtClean="0"/>
          </a:p>
          <a:p>
            <a:endParaRPr lang="ru-RU" sz="1200" dirty="0" smtClean="0"/>
          </a:p>
          <a:p>
            <a:endParaRPr lang="ru-RU" dirty="0"/>
          </a:p>
        </p:txBody>
      </p:sp>
    </p:spTree>
    <p:extLst>
      <p:ext uri="{BB962C8B-B14F-4D97-AF65-F5344CB8AC3E}">
        <p14:creationId xmlns:p14="http://schemas.microsoft.com/office/powerpoint/2010/main" val="68189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отделения  лучевой диагностики в основном  используется асептика. </a:t>
            </a:r>
            <a:endParaRPr lang="ru-RU" baseline="0" dirty="0" smtClean="0"/>
          </a:p>
          <a:p>
            <a:r>
              <a:rPr lang="ru-RU" dirty="0" smtClean="0"/>
              <a:t>Асептика</a:t>
            </a:r>
            <a:r>
              <a:rPr lang="ru-RU" baseline="0" dirty="0" smtClean="0"/>
              <a:t> – это комплекс мероприятий, направленных на предупреждение попадания  микроорганизмов  в организм пациента. Она достигается уничтожением микробов  и их спор путем дезинфекции и стерилизации.</a:t>
            </a:r>
          </a:p>
          <a:p>
            <a:endParaRPr lang="ru-RU" baseline="0" dirty="0" smtClean="0"/>
          </a:p>
          <a:p>
            <a:r>
              <a:rPr lang="ru-RU" baseline="0" dirty="0" smtClean="0"/>
              <a:t> И только в случаи инвазивных процедур мы  работаем по правилам антисептики .Антисептика – это система мероприятии, направленных на уничтожение микробов в ране, создание в ране условий, не благоприятных для развития микробов и проникновения в глубь.</a:t>
            </a:r>
          </a:p>
          <a:p>
            <a:endParaRPr lang="ru-RU" baseline="0" dirty="0" smtClean="0"/>
          </a:p>
          <a:p>
            <a:r>
              <a:rPr lang="ru-RU" baseline="0" dirty="0" smtClean="0"/>
              <a:t>В отделении  проводиться  дезинфекция  медицинского оборудования  и его комплектующих имеющих непосредственный </a:t>
            </a:r>
            <a:r>
              <a:rPr lang="ru-RU" baseline="0" dirty="0" err="1" smtClean="0"/>
              <a:t>конктакт</a:t>
            </a:r>
            <a:r>
              <a:rPr lang="ru-RU" baseline="0" dirty="0" smtClean="0"/>
              <a:t> с пациентом.</a:t>
            </a:r>
          </a:p>
          <a:p>
            <a:endParaRPr lang="ru-RU" baseline="0" dirty="0" smtClean="0"/>
          </a:p>
          <a:p>
            <a:endParaRPr lang="ru-RU" dirty="0"/>
          </a:p>
        </p:txBody>
      </p:sp>
    </p:spTree>
    <p:extLst>
      <p:ext uri="{BB962C8B-B14F-4D97-AF65-F5344CB8AC3E}">
        <p14:creationId xmlns:p14="http://schemas.microsoft.com/office/powerpoint/2010/main" val="1949022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buNone/>
            </a:pPr>
            <a:r>
              <a:rPr lang="ru-RU" dirty="0" smtClean="0"/>
              <a:t>Поверхность стен, полов и потолков помещений должна быть гладкой, без дефектов, легкодоступной для влажной уборки и устойчивой к обработке моющими и дезинфицирующими средствами. При использовании панелей их конструкция также должна обеспечивать гладкую поверхность.</a:t>
            </a:r>
            <a:br>
              <a:rPr lang="ru-RU" dirty="0" smtClean="0"/>
            </a:br>
            <a:r>
              <a:rPr lang="ru-RU" dirty="0" smtClean="0"/>
              <a:t>   Покрытие пола должно плотно прилегать к основанию. Сопряжение стен и полов должно иметь закругленное сечение, стыки должны быть герметичными. При использовании линолеумных покрытий края линолеума у стен могут быть подведены под плинтуса или возведены на стены. Швы примыкающих друг к другу листов линолеума должны быть пропаяны.</a:t>
            </a:r>
            <a:br>
              <a:rPr lang="ru-RU" dirty="0" smtClean="0"/>
            </a:br>
            <a:r>
              <a:rPr lang="ru-RU" dirty="0" smtClean="0"/>
              <a:t> Подразделения (помещения) с асептическим режимом, палатные отделения, </a:t>
            </a:r>
            <a:r>
              <a:rPr lang="ru-RU" b="1" dirty="0" smtClean="0"/>
              <a:t>отделения лучевой диагностики </a:t>
            </a:r>
            <a:r>
              <a:rPr lang="ru-RU" dirty="0" smtClean="0"/>
              <a:t>и терапии, другие подразделения с замкнутым технологическим циклом не должны быть проходными и располагаться рядом с жилыми помещениями.</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      В  </a:t>
            </a:r>
            <a:r>
              <a:rPr lang="ru-RU" dirty="0" err="1" smtClean="0"/>
              <a:t>рентгенкабинетах</a:t>
            </a:r>
            <a:r>
              <a:rPr lang="ru-RU" dirty="0" smtClean="0"/>
              <a:t>, кабинетах компьютерной и магнитно-резонансной томографии не допускается естественное проветривание.</a:t>
            </a:r>
            <a:endParaRPr lang="ru-RU" dirty="0"/>
          </a:p>
        </p:txBody>
      </p:sp>
    </p:spTree>
    <p:extLst>
      <p:ext uri="{BB962C8B-B14F-4D97-AF65-F5344CB8AC3E}">
        <p14:creationId xmlns:p14="http://schemas.microsoft.com/office/powerpoint/2010/main" val="3698106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отделения  лучевой диагностики в основном  используется асептика. </a:t>
            </a:r>
            <a:endParaRPr lang="ru-RU" baseline="0" dirty="0" smtClean="0"/>
          </a:p>
          <a:p>
            <a:r>
              <a:rPr lang="ru-RU" dirty="0" smtClean="0"/>
              <a:t>Асептика</a:t>
            </a:r>
            <a:r>
              <a:rPr lang="ru-RU" baseline="0" dirty="0" smtClean="0"/>
              <a:t> – это комплекс мероприятий, направленных на предупреждение попадания  микроорганизмов  в организм пациента. Она достигается уничтожением микробов  и их спор путем дезинфекции и стерилизации.</a:t>
            </a:r>
          </a:p>
          <a:p>
            <a:endParaRPr lang="ru-RU" baseline="0" dirty="0" smtClean="0"/>
          </a:p>
          <a:p>
            <a:r>
              <a:rPr lang="ru-RU" baseline="0" dirty="0" smtClean="0"/>
              <a:t> И только в случаи инвазивных процедур мы  работаем по правилам антисептики .Антисептика – это система мероприятии, направленных на уничтожение микробов в ране, создание в ране условий, не благоприятных для развития микробов и проникновения в глубь.</a:t>
            </a:r>
          </a:p>
          <a:p>
            <a:endParaRPr lang="ru-RU" baseline="0" dirty="0" smtClean="0"/>
          </a:p>
          <a:p>
            <a:r>
              <a:rPr lang="ru-RU" baseline="0" dirty="0" smtClean="0"/>
              <a:t>В отделении  проводиться  дезинфекция  медицинского оборудования  и его комплектующих имеющих непосредственный контакт с пациентом.</a:t>
            </a:r>
          </a:p>
          <a:p>
            <a:endParaRPr lang="ru-RU" baseline="0" dirty="0" smtClean="0"/>
          </a:p>
          <a:p>
            <a:endParaRPr lang="ru-RU" dirty="0"/>
          </a:p>
        </p:txBody>
      </p:sp>
    </p:spTree>
    <p:extLst>
      <p:ext uri="{BB962C8B-B14F-4D97-AF65-F5344CB8AC3E}">
        <p14:creationId xmlns:p14="http://schemas.microsoft.com/office/powerpoint/2010/main" val="3648859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В отделения  лучевой диагностики в основном  используется асептика. </a:t>
            </a:r>
            <a:endParaRPr lang="ru-RU" baseline="0" dirty="0" smtClean="0"/>
          </a:p>
          <a:p>
            <a:r>
              <a:rPr lang="ru-RU" dirty="0" smtClean="0"/>
              <a:t>Асептика</a:t>
            </a:r>
            <a:r>
              <a:rPr lang="ru-RU" baseline="0" dirty="0" smtClean="0"/>
              <a:t> – это комплекс мероприятий, направленных на предупреждение попадания  микроорганизмов  в организм пациента. Она достигается уничтожением микробов  и их спор путем дезинфекции и стерилизации.</a:t>
            </a:r>
          </a:p>
          <a:p>
            <a:endParaRPr lang="ru-RU" baseline="0" dirty="0" smtClean="0"/>
          </a:p>
          <a:p>
            <a:r>
              <a:rPr lang="ru-RU" baseline="0" dirty="0" smtClean="0"/>
              <a:t> И только в случаи инвазивных процедур мы  работаем по правилам антисептики .Антисептика – это система мероприятии, направленных на уничтожение микробов в ране, создание в ране условий, не благоприятных для развития микробов и проникновения в глубь.</a:t>
            </a:r>
          </a:p>
          <a:p>
            <a:endParaRPr lang="ru-RU" baseline="0" dirty="0" smtClean="0"/>
          </a:p>
          <a:p>
            <a:r>
              <a:rPr lang="ru-RU" baseline="0" dirty="0" smtClean="0"/>
              <a:t>В отделении  проводиться  дезинфекция  медицинского оборудования  и его комплектующих имеющих непосредственный контакт с пациентом.</a:t>
            </a:r>
          </a:p>
          <a:p>
            <a:endParaRPr lang="ru-RU" baseline="0" dirty="0" smtClean="0"/>
          </a:p>
          <a:p>
            <a:endParaRPr lang="ru-RU" baseline="0" dirty="0" smtClean="0"/>
          </a:p>
          <a:p>
            <a:r>
              <a:rPr lang="ru-RU" baseline="0" dirty="0" smtClean="0"/>
              <a:t>Важно не </a:t>
            </a:r>
            <a:r>
              <a:rPr lang="ru-RU" baseline="0" dirty="0" err="1" smtClean="0"/>
              <a:t>смещивать</a:t>
            </a:r>
            <a:r>
              <a:rPr lang="ru-RU" baseline="0" dirty="0" smtClean="0"/>
              <a:t> </a:t>
            </a:r>
            <a:r>
              <a:rPr lang="ru-RU" baseline="0" dirty="0" err="1" smtClean="0"/>
              <a:t>потокои</a:t>
            </a:r>
            <a:r>
              <a:rPr lang="ru-RU" baseline="0" dirty="0" smtClean="0"/>
              <a:t>  пример </a:t>
            </a:r>
            <a:r>
              <a:rPr lang="ru-RU" baseline="0" dirty="0" err="1" smtClean="0"/>
              <a:t>поликлники</a:t>
            </a:r>
            <a:r>
              <a:rPr lang="ru-RU" baseline="0" dirty="0" smtClean="0"/>
              <a:t>  все </a:t>
            </a:r>
            <a:r>
              <a:rPr lang="ru-RU" baseline="0" dirty="0" err="1" smtClean="0"/>
              <a:t>седят</a:t>
            </a:r>
            <a:r>
              <a:rPr lang="ru-RU" baseline="0" dirty="0" smtClean="0"/>
              <a:t> в общей очереди на </a:t>
            </a:r>
            <a:r>
              <a:rPr lang="ru-RU" baseline="0" dirty="0" err="1" smtClean="0"/>
              <a:t>мрт</a:t>
            </a:r>
            <a:r>
              <a:rPr lang="ru-RU" baseline="0" dirty="0" smtClean="0"/>
              <a:t>  и </a:t>
            </a:r>
            <a:r>
              <a:rPr lang="ru-RU" baseline="0" dirty="0" err="1" smtClean="0"/>
              <a:t>Кт</a:t>
            </a:r>
            <a:r>
              <a:rPr lang="ru-RU" baseline="0" dirty="0" smtClean="0"/>
              <a:t>, или ГБУЗ </a:t>
            </a:r>
            <a:r>
              <a:rPr lang="ru-RU" baseline="0" dirty="0" err="1" smtClean="0"/>
              <a:t>ГКб</a:t>
            </a:r>
            <a:r>
              <a:rPr lang="ru-RU" baseline="0" dirty="0" smtClean="0"/>
              <a:t> 52 </a:t>
            </a:r>
            <a:r>
              <a:rPr lang="ru-RU" baseline="0" dirty="0" err="1" smtClean="0"/>
              <a:t>отедбльынй</a:t>
            </a:r>
            <a:r>
              <a:rPr lang="ru-RU" baseline="0" dirty="0" smtClean="0"/>
              <a:t> корпус и </a:t>
            </a:r>
            <a:r>
              <a:rPr lang="ru-RU" baseline="0" dirty="0" err="1" smtClean="0"/>
              <a:t>отдльный</a:t>
            </a:r>
            <a:r>
              <a:rPr lang="ru-RU" baseline="0" dirty="0" smtClean="0"/>
              <a:t> КТ, но просят </a:t>
            </a:r>
            <a:r>
              <a:rPr lang="ru-RU" baseline="0" dirty="0" err="1" smtClean="0"/>
              <a:t>вязть</a:t>
            </a:r>
            <a:r>
              <a:rPr lang="ru-RU" baseline="0" dirty="0" smtClean="0"/>
              <a:t> вне очереди на обыкновенный томограф</a:t>
            </a:r>
          </a:p>
          <a:p>
            <a:endParaRPr lang="ru-RU" baseline="0" dirty="0" smtClean="0"/>
          </a:p>
          <a:p>
            <a:endParaRPr lang="ru-RU" dirty="0"/>
          </a:p>
        </p:txBody>
      </p:sp>
    </p:spTree>
    <p:extLst>
      <p:ext uri="{BB962C8B-B14F-4D97-AF65-F5344CB8AC3E}">
        <p14:creationId xmlns:p14="http://schemas.microsoft.com/office/powerpoint/2010/main" val="2726201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do.npcmr.ru/" TargetMode="External"/><Relationship Id="rId13" Type="http://schemas.openxmlformats.org/officeDocument/2006/relationships/hyperlink" Target="https://www.instagram.com/medradiology.moscow/" TargetMode="External"/><Relationship Id="rId3" Type="http://schemas.openxmlformats.org/officeDocument/2006/relationships/hyperlink" Target="mailto:morozov@npcmr.ru" TargetMode="External"/><Relationship Id="rId7" Type="http://schemas.openxmlformats.org/officeDocument/2006/relationships/hyperlink" Target="http://www.pet-omc.ru/" TargetMode="External"/><Relationship Id="rId12" Type="http://schemas.openxmlformats.org/officeDocument/2006/relationships/hyperlink" Target="https://vk.com/npcmr" TargetMode="External"/><Relationship Id="rId17" Type="http://schemas.openxmlformats.org/officeDocument/2006/relationships/image" Target="../media/image4.png"/><Relationship Id="rId2" Type="http://schemas.openxmlformats.org/officeDocument/2006/relationships/image" Target="../media/image1.jpeg"/><Relationship Id="rId16"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1089;&#1082;&#1088;&#1080;&#1085;&#1080;&#1085;&#1075;&#1088;&#1072;&#1082;&#1072;.&#1088;&#1092;/" TargetMode="External"/><Relationship Id="rId11" Type="http://schemas.openxmlformats.org/officeDocument/2006/relationships/hyperlink" Target="https://www.youtube.com/channel/UCu5ER1JrdPILCaM9OD792tA" TargetMode="External"/><Relationship Id="rId5" Type="http://schemas.openxmlformats.org/officeDocument/2006/relationships/hyperlink" Target="http://ndkt.ru/" TargetMode="External"/><Relationship Id="rId15" Type="http://schemas.openxmlformats.org/officeDocument/2006/relationships/image" Target="../media/image2.png"/><Relationship Id="rId10" Type="http://schemas.openxmlformats.org/officeDocument/2006/relationships/hyperlink" Target="https://www.facebook.com/medradiology.moscow/" TargetMode="External"/><Relationship Id="rId4" Type="http://schemas.openxmlformats.org/officeDocument/2006/relationships/hyperlink" Target="http://&#1084;&#1077;&#1076;&#1088;&#1072;&#1076;&#1080;&#1086;&#1083;&#1086;&#1075;&#1080;&#1103;.&#1084;&#1086;&#1089;&#1082;&#1074;&#1072;/" TargetMode="External"/><Relationship Id="rId9" Type="http://schemas.openxmlformats.org/officeDocument/2006/relationships/hyperlink" Target="http://mrororr.ru/" TargetMode="External"/><Relationship Id="rId14" Type="http://schemas.openxmlformats.org/officeDocument/2006/relationships/hyperlink" Target="https://ok.ru/group/53492896301187"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лавный слайд">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4771" cy="6858000"/>
          </a:xfrm>
          <a:prstGeom prst="rect">
            <a:avLst/>
          </a:prstGeom>
        </p:spPr>
      </p:pic>
      <p:pic>
        <p:nvPicPr>
          <p:cNvPr id="12" name="image2.png"/>
          <p:cNvPicPr>
            <a:picLocks noChangeAspect="1"/>
          </p:cNvPicPr>
          <p:nvPr userDrawn="1"/>
        </p:nvPicPr>
        <p:blipFill>
          <a:blip r:embed="rId3" cstate="print">
            <a:extLst/>
          </a:blip>
          <a:stretch>
            <a:fillRect/>
          </a:stretch>
        </p:blipFill>
        <p:spPr>
          <a:xfrm>
            <a:off x="183110" y="132953"/>
            <a:ext cx="545205" cy="597037"/>
          </a:xfrm>
          <a:prstGeom prst="rect">
            <a:avLst/>
          </a:prstGeom>
          <a:ln w="12700">
            <a:miter lim="400000"/>
          </a:ln>
        </p:spPr>
      </p:pic>
      <p:pic>
        <p:nvPicPr>
          <p:cNvPr id="13" name="image3.png"/>
          <p:cNvPicPr>
            <a:picLocks noChangeAspect="1"/>
          </p:cNvPicPr>
          <p:nvPr userDrawn="1"/>
        </p:nvPicPr>
        <p:blipFill>
          <a:blip r:embed="rId4" cstate="print">
            <a:extLst/>
          </a:blip>
          <a:stretch>
            <a:fillRect/>
          </a:stretch>
        </p:blipFill>
        <p:spPr>
          <a:xfrm>
            <a:off x="623392" y="4614"/>
            <a:ext cx="899241" cy="834165"/>
          </a:xfrm>
          <a:prstGeom prst="rect">
            <a:avLst/>
          </a:prstGeom>
          <a:ln w="12700">
            <a:miter lim="400000"/>
          </a:ln>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5480" y="132953"/>
            <a:ext cx="2258137" cy="568992"/>
          </a:xfrm>
          <a:prstGeom prst="rect">
            <a:avLst/>
          </a:prstGeom>
        </p:spPr>
      </p:pic>
      <p:sp>
        <p:nvSpPr>
          <p:cNvPr id="15" name="Заголовок 1"/>
          <p:cNvSpPr>
            <a:spLocks noGrp="1"/>
          </p:cNvSpPr>
          <p:nvPr>
            <p:ph type="ctrTitle"/>
          </p:nvPr>
        </p:nvSpPr>
        <p:spPr>
          <a:xfrm>
            <a:off x="728315" y="3315116"/>
            <a:ext cx="6624736" cy="1744597"/>
          </a:xfrm>
        </p:spPr>
        <p:txBody>
          <a:bodyPr anchor="t">
            <a:normAutofit/>
          </a:bodyPr>
          <a:lstStyle>
            <a:lvl1pPr algn="l">
              <a:defRPr sz="3600">
                <a:solidFill>
                  <a:srgbClr val="005FAB"/>
                </a:solidFill>
                <a:latin typeface="+mn-lt"/>
              </a:defRPr>
            </a:lvl1pPr>
          </a:lstStyle>
          <a:p>
            <a:r>
              <a:rPr lang="ru-RU" dirty="0" smtClean="0"/>
              <a:t>Образец заголовка</a:t>
            </a:r>
            <a:endParaRPr lang="ru-RU" dirty="0"/>
          </a:p>
        </p:txBody>
      </p:sp>
    </p:spTree>
    <p:extLst>
      <p:ext uri="{BB962C8B-B14F-4D97-AF65-F5344CB8AC3E}">
        <p14:creationId xmlns:p14="http://schemas.microsoft.com/office/powerpoint/2010/main" val="30269490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pic>
        <p:nvPicPr>
          <p:cNvPr id="17" name="Рисунок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94"/>
            <a:ext cx="12208514" cy="745049"/>
          </a:xfrm>
          <a:prstGeom prst="rect">
            <a:avLst/>
          </a:prstGeom>
        </p:spPr>
      </p:pic>
      <p:pic>
        <p:nvPicPr>
          <p:cNvPr id="8" name="Рисунок 7"/>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 y="6790920"/>
            <a:ext cx="12194771" cy="74815"/>
          </a:xfrm>
          <a:prstGeom prst="rect">
            <a:avLst/>
          </a:prstGeom>
        </p:spPr>
      </p:pic>
      <p:sp>
        <p:nvSpPr>
          <p:cNvPr id="13" name="Заголовок 1"/>
          <p:cNvSpPr>
            <a:spLocks noGrp="1"/>
          </p:cNvSpPr>
          <p:nvPr>
            <p:ph type="title" hasCustomPrompt="1"/>
          </p:nvPr>
        </p:nvSpPr>
        <p:spPr>
          <a:xfrm>
            <a:off x="479376" y="0"/>
            <a:ext cx="11710731" cy="744755"/>
          </a:xfrm>
        </p:spPr>
        <p:txBody>
          <a:bodyPr anchor="ctr" anchorCtr="0">
            <a:noAutofit/>
          </a:bodyPr>
          <a:lstStyle>
            <a:lvl1pPr algn="l">
              <a:defRPr sz="2800" b="0">
                <a:solidFill>
                  <a:schemeClr val="bg1"/>
                </a:solidFill>
              </a:defRPr>
            </a:lvl1pPr>
          </a:lstStyle>
          <a:p>
            <a:r>
              <a:rPr lang="ru-RU" dirty="0" smtClean="0"/>
              <a:t>ОБРАЗЕЦ </a:t>
            </a:r>
            <a:r>
              <a:rPr lang="en-US" dirty="0" smtClean="0"/>
              <a:t> </a:t>
            </a:r>
            <a:r>
              <a:rPr lang="ru-RU" dirty="0" smtClean="0"/>
              <a:t>ЗАГОЛОВКА</a:t>
            </a:r>
            <a:endParaRPr lang="ru-RU" dirty="0"/>
          </a:p>
        </p:txBody>
      </p:sp>
      <p:pic>
        <p:nvPicPr>
          <p:cNvPr id="14" name="Рисунок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70850"/>
          <a:stretch/>
        </p:blipFill>
        <p:spPr>
          <a:xfrm>
            <a:off x="11496600" y="201010"/>
            <a:ext cx="497735" cy="430251"/>
          </a:xfrm>
          <a:prstGeom prst="rect">
            <a:avLst/>
          </a:prstGeom>
        </p:spPr>
      </p:pic>
      <p:pic>
        <p:nvPicPr>
          <p:cNvPr id="15" name="image2.png"/>
          <p:cNvPicPr>
            <a:picLocks noChangeAspect="1"/>
          </p:cNvPicPr>
          <p:nvPr userDrawn="1"/>
        </p:nvPicPr>
        <p:blipFill>
          <a:blip r:embed="rId5" cstate="print">
            <a:extLst/>
          </a:blip>
          <a:stretch>
            <a:fillRect/>
          </a:stretch>
        </p:blipFill>
        <p:spPr>
          <a:xfrm>
            <a:off x="10486973" y="201011"/>
            <a:ext cx="392898" cy="430250"/>
          </a:xfrm>
          <a:prstGeom prst="rect">
            <a:avLst/>
          </a:prstGeom>
          <a:ln w="12700">
            <a:miter lim="400000"/>
          </a:ln>
        </p:spPr>
      </p:pic>
      <p:pic>
        <p:nvPicPr>
          <p:cNvPr id="16" name="image3.png"/>
          <p:cNvPicPr>
            <a:picLocks noChangeAspect="1"/>
          </p:cNvPicPr>
          <p:nvPr userDrawn="1"/>
        </p:nvPicPr>
        <p:blipFill>
          <a:blip r:embed="rId6" cstate="print">
            <a:extLst/>
          </a:blip>
          <a:stretch>
            <a:fillRect/>
          </a:stretch>
        </p:blipFill>
        <p:spPr>
          <a:xfrm>
            <a:off x="10874986" y="116632"/>
            <a:ext cx="639974" cy="593661"/>
          </a:xfrm>
          <a:prstGeom prst="rect">
            <a:avLst/>
          </a:prstGeom>
          <a:ln w="12700">
            <a:miter lim="400000"/>
          </a:ln>
        </p:spPr>
      </p:pic>
    </p:spTree>
    <p:extLst>
      <p:ext uri="{BB962C8B-B14F-4D97-AF65-F5344CB8AC3E}">
        <p14:creationId xmlns:p14="http://schemas.microsoft.com/office/powerpoint/2010/main" val="2720031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pic>
        <p:nvPicPr>
          <p:cNvPr id="8" name="Рисунок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6790920"/>
            <a:ext cx="12194771" cy="74815"/>
          </a:xfrm>
          <a:prstGeom prst="rect">
            <a:avLst/>
          </a:prstGeom>
        </p:spPr>
      </p:pic>
      <p:pic>
        <p:nvPicPr>
          <p:cNvPr id="29" name="Рисунок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94"/>
            <a:ext cx="12208514" cy="745049"/>
          </a:xfrm>
          <a:prstGeom prst="rect">
            <a:avLst/>
          </a:prstGeom>
        </p:spPr>
      </p:pic>
      <p:sp>
        <p:nvSpPr>
          <p:cNvPr id="30" name="Заголовок 1"/>
          <p:cNvSpPr>
            <a:spLocks noGrp="1"/>
          </p:cNvSpPr>
          <p:nvPr>
            <p:ph type="title" hasCustomPrompt="1"/>
          </p:nvPr>
        </p:nvSpPr>
        <p:spPr>
          <a:xfrm>
            <a:off x="479376" y="0"/>
            <a:ext cx="11710731" cy="744755"/>
          </a:xfrm>
        </p:spPr>
        <p:txBody>
          <a:bodyPr anchor="ctr" anchorCtr="0">
            <a:noAutofit/>
          </a:bodyPr>
          <a:lstStyle>
            <a:lvl1pPr algn="l">
              <a:defRPr sz="2800" b="0">
                <a:solidFill>
                  <a:schemeClr val="bg1"/>
                </a:solidFill>
              </a:defRPr>
            </a:lvl1pPr>
          </a:lstStyle>
          <a:p>
            <a:r>
              <a:rPr lang="ru-RU" dirty="0" smtClean="0"/>
              <a:t>ОБРАЗЕЦ </a:t>
            </a:r>
            <a:r>
              <a:rPr lang="en-US" dirty="0" smtClean="0"/>
              <a:t> </a:t>
            </a:r>
            <a:r>
              <a:rPr lang="ru-RU" dirty="0" smtClean="0"/>
              <a:t>ЗАГОЛОВКА</a:t>
            </a:r>
            <a:endParaRPr lang="ru-RU" dirty="0"/>
          </a:p>
        </p:txBody>
      </p:sp>
      <p:pic>
        <p:nvPicPr>
          <p:cNvPr id="37" name="Рисунок 36"/>
          <p:cNvPicPr>
            <a:picLocks noChangeAspect="1"/>
          </p:cNvPicPr>
          <p:nvPr userDrawn="1"/>
        </p:nvPicPr>
        <p:blipFill rotWithShape="1">
          <a:blip r:embed="rId4" cstate="print">
            <a:extLst>
              <a:ext uri="{28A0092B-C50C-407E-A947-70E740481C1C}">
                <a14:useLocalDpi xmlns:a14="http://schemas.microsoft.com/office/drawing/2010/main" val="0"/>
              </a:ext>
            </a:extLst>
          </a:blip>
          <a:srcRect r="70850"/>
          <a:stretch/>
        </p:blipFill>
        <p:spPr>
          <a:xfrm>
            <a:off x="11496600" y="201010"/>
            <a:ext cx="497735" cy="430251"/>
          </a:xfrm>
          <a:prstGeom prst="rect">
            <a:avLst/>
          </a:prstGeom>
        </p:spPr>
      </p:pic>
      <p:pic>
        <p:nvPicPr>
          <p:cNvPr id="38" name="image2.png"/>
          <p:cNvPicPr>
            <a:picLocks noChangeAspect="1"/>
          </p:cNvPicPr>
          <p:nvPr userDrawn="1"/>
        </p:nvPicPr>
        <p:blipFill>
          <a:blip r:embed="rId5" cstate="print">
            <a:extLst/>
          </a:blip>
          <a:stretch>
            <a:fillRect/>
          </a:stretch>
        </p:blipFill>
        <p:spPr>
          <a:xfrm>
            <a:off x="10486973" y="201011"/>
            <a:ext cx="392898" cy="430250"/>
          </a:xfrm>
          <a:prstGeom prst="rect">
            <a:avLst/>
          </a:prstGeom>
          <a:ln w="12700">
            <a:miter lim="400000"/>
          </a:ln>
        </p:spPr>
      </p:pic>
      <p:pic>
        <p:nvPicPr>
          <p:cNvPr id="39" name="image3.png"/>
          <p:cNvPicPr>
            <a:picLocks noChangeAspect="1"/>
          </p:cNvPicPr>
          <p:nvPr userDrawn="1"/>
        </p:nvPicPr>
        <p:blipFill>
          <a:blip r:embed="rId6" cstate="print">
            <a:extLst/>
          </a:blip>
          <a:stretch>
            <a:fillRect/>
          </a:stretch>
        </p:blipFill>
        <p:spPr>
          <a:xfrm>
            <a:off x="10874986" y="116632"/>
            <a:ext cx="639974" cy="593661"/>
          </a:xfrm>
          <a:prstGeom prst="rect">
            <a:avLst/>
          </a:prstGeom>
          <a:ln w="12700">
            <a:miter lim="400000"/>
          </a:ln>
        </p:spPr>
      </p:pic>
    </p:spTree>
    <p:extLst>
      <p:ext uri="{BB962C8B-B14F-4D97-AF65-F5344CB8AC3E}">
        <p14:creationId xmlns:p14="http://schemas.microsoft.com/office/powerpoint/2010/main" val="44356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без заголовка">
    <p:spTree>
      <p:nvGrpSpPr>
        <p:cNvPr id="1" name=""/>
        <p:cNvGrpSpPr/>
        <p:nvPr/>
      </p:nvGrpSpPr>
      <p:grpSpPr>
        <a:xfrm>
          <a:off x="0" y="0"/>
          <a:ext cx="0" cy="0"/>
          <a:chOff x="0" y="0"/>
          <a:chExt cx="0" cy="0"/>
        </a:xfrm>
      </p:grpSpPr>
      <p:pic>
        <p:nvPicPr>
          <p:cNvPr id="8" name="Рисунок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6790920"/>
            <a:ext cx="12194771" cy="74815"/>
          </a:xfrm>
          <a:prstGeom prst="rect">
            <a:avLst/>
          </a:prstGeom>
        </p:spPr>
      </p:pic>
      <p:pic>
        <p:nvPicPr>
          <p:cNvPr id="6" name="Рисунок 5"/>
          <p:cNvPicPr>
            <a:picLocks noChangeAspect="1"/>
          </p:cNvPicPr>
          <p:nvPr userDrawn="1"/>
        </p:nvPicPr>
        <p:blipFill rotWithShape="1">
          <a:blip r:embed="rId3" cstate="print">
            <a:extLst>
              <a:ext uri="{28A0092B-C50C-407E-A947-70E740481C1C}">
                <a14:useLocalDpi xmlns:a14="http://schemas.microsoft.com/office/drawing/2010/main" val="0"/>
              </a:ext>
            </a:extLst>
          </a:blip>
          <a:srcRect r="70850"/>
          <a:stretch/>
        </p:blipFill>
        <p:spPr>
          <a:xfrm>
            <a:off x="11496600" y="201010"/>
            <a:ext cx="497735" cy="430251"/>
          </a:xfrm>
          <a:prstGeom prst="rect">
            <a:avLst/>
          </a:prstGeom>
        </p:spPr>
      </p:pic>
      <p:pic>
        <p:nvPicPr>
          <p:cNvPr id="7" name="image2.png"/>
          <p:cNvPicPr>
            <a:picLocks noChangeAspect="1"/>
          </p:cNvPicPr>
          <p:nvPr userDrawn="1"/>
        </p:nvPicPr>
        <p:blipFill>
          <a:blip r:embed="rId4" cstate="print">
            <a:extLst/>
          </a:blip>
          <a:stretch>
            <a:fillRect/>
          </a:stretch>
        </p:blipFill>
        <p:spPr>
          <a:xfrm>
            <a:off x="10486973" y="201011"/>
            <a:ext cx="392898" cy="430250"/>
          </a:xfrm>
          <a:prstGeom prst="rect">
            <a:avLst/>
          </a:prstGeom>
          <a:ln w="12700">
            <a:miter lim="400000"/>
          </a:ln>
        </p:spPr>
      </p:pic>
      <p:pic>
        <p:nvPicPr>
          <p:cNvPr id="12" name="image3.png"/>
          <p:cNvPicPr>
            <a:picLocks noChangeAspect="1"/>
          </p:cNvPicPr>
          <p:nvPr userDrawn="1"/>
        </p:nvPicPr>
        <p:blipFill>
          <a:blip r:embed="rId5" cstate="print">
            <a:extLst/>
          </a:blip>
          <a:stretch>
            <a:fillRect/>
          </a:stretch>
        </p:blipFill>
        <p:spPr>
          <a:xfrm>
            <a:off x="10874986" y="116632"/>
            <a:ext cx="639974" cy="593661"/>
          </a:xfrm>
          <a:prstGeom prst="rect">
            <a:avLst/>
          </a:prstGeom>
          <a:ln w="12700">
            <a:miter lim="400000"/>
          </a:ln>
        </p:spPr>
      </p:pic>
    </p:spTree>
    <p:extLst>
      <p:ext uri="{BB962C8B-B14F-4D97-AF65-F5344CB8AC3E}">
        <p14:creationId xmlns:p14="http://schemas.microsoft.com/office/powerpoint/2010/main" val="206045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без заголовка">
    <p:spTree>
      <p:nvGrpSpPr>
        <p:cNvPr id="1" name=""/>
        <p:cNvGrpSpPr/>
        <p:nvPr/>
      </p:nvGrpSpPr>
      <p:grpSpPr>
        <a:xfrm>
          <a:off x="0" y="0"/>
          <a:ext cx="0" cy="0"/>
          <a:chOff x="0" y="0"/>
          <a:chExt cx="0" cy="0"/>
        </a:xfrm>
      </p:grpSpPr>
      <p:pic>
        <p:nvPicPr>
          <p:cNvPr id="8" name="Рисунок 7"/>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6790920"/>
            <a:ext cx="12194771" cy="74815"/>
          </a:xfrm>
          <a:prstGeom prst="rect">
            <a:avLst/>
          </a:prstGeom>
        </p:spPr>
      </p:pic>
    </p:spTree>
    <p:extLst>
      <p:ext uri="{BB962C8B-B14F-4D97-AF65-F5344CB8AC3E}">
        <p14:creationId xmlns:p14="http://schemas.microsoft.com/office/powerpoint/2010/main" val="373267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Макет отбивки раздела">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45024"/>
            <a:ext cx="12192000" cy="792282"/>
          </a:xfrm>
          <a:prstGeom prst="rect">
            <a:avLst/>
          </a:prstGeom>
        </p:spPr>
      </p:pic>
      <p:sp>
        <p:nvSpPr>
          <p:cNvPr id="9" name="Заголовок 1"/>
          <p:cNvSpPr>
            <a:spLocks noGrp="1"/>
          </p:cNvSpPr>
          <p:nvPr>
            <p:ph type="ctrTitle"/>
          </p:nvPr>
        </p:nvSpPr>
        <p:spPr>
          <a:xfrm>
            <a:off x="0" y="3645025"/>
            <a:ext cx="12192000" cy="792282"/>
          </a:xfrm>
        </p:spPr>
        <p:txBody>
          <a:bodyPr anchor="ctr" anchorCtr="0">
            <a:normAutofit/>
          </a:bodyPr>
          <a:lstStyle>
            <a:lvl1pPr algn="ctr">
              <a:defRPr sz="3600">
                <a:solidFill>
                  <a:schemeClr val="bg1"/>
                </a:solidFill>
                <a:latin typeface="+mn-lt"/>
              </a:defRPr>
            </a:lvl1pPr>
          </a:lstStyle>
          <a:p>
            <a:r>
              <a:rPr lang="ru-RU" dirty="0" smtClean="0"/>
              <a:t>Образец заголовка</a:t>
            </a:r>
            <a:endParaRPr lang="ru-RU" dirty="0"/>
          </a:p>
        </p:txBody>
      </p:sp>
      <p:pic>
        <p:nvPicPr>
          <p:cNvPr id="10" name="Рисунок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9857" y="1634072"/>
            <a:ext cx="2592284" cy="1689968"/>
          </a:xfrm>
          <a:prstGeom prst="rect">
            <a:avLst/>
          </a:prstGeom>
        </p:spPr>
      </p:pic>
    </p:spTree>
    <p:extLst>
      <p:ext uri="{BB962C8B-B14F-4D97-AF65-F5344CB8AC3E}">
        <p14:creationId xmlns:p14="http://schemas.microsoft.com/office/powerpoint/2010/main" val="331206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Финальный слайд">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4771" cy="6858000"/>
          </a:xfrm>
          <a:prstGeom prst="rect">
            <a:avLst/>
          </a:prstGeom>
        </p:spPr>
      </p:pic>
      <p:sp>
        <p:nvSpPr>
          <p:cNvPr id="14" name="TextBox 13"/>
          <p:cNvSpPr txBox="1"/>
          <p:nvPr userDrawn="1"/>
        </p:nvSpPr>
        <p:spPr>
          <a:xfrm>
            <a:off x="656307" y="3262281"/>
            <a:ext cx="574794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400" b="0" i="0" u="none" strike="noStrike" kern="1200" cap="none" spc="0" normalizeH="0" baseline="0" noProof="0" dirty="0" smtClean="0">
                <a:ln>
                  <a:noFill/>
                </a:ln>
                <a:solidFill>
                  <a:srgbClr val="005FAB"/>
                </a:solidFill>
                <a:effectLst/>
                <a:uLnTx/>
                <a:uFillTx/>
                <a:latin typeface="Calibri" panose="020F0502020204030204"/>
                <a:ea typeface="+mn-ea"/>
                <a:cs typeface="Arial" panose="020B0604020202020204" pitchFamily="34" charset="0"/>
              </a:rPr>
              <a:t>БЛАГОДАРЮ ЗА ВНИМАНИЕ</a:t>
            </a:r>
            <a:endParaRPr kumimoji="0" lang="ru-RU" sz="3400" b="0" i="0" u="none" strike="noStrike" kern="1200" cap="none" spc="0" normalizeH="0" baseline="0" noProof="0" dirty="0">
              <a:ln>
                <a:noFill/>
              </a:ln>
              <a:solidFill>
                <a:srgbClr val="005FAB"/>
              </a:solidFill>
              <a:effectLst/>
              <a:uLnTx/>
              <a:uFillTx/>
              <a:latin typeface="Calibri" panose="020F0502020204030204"/>
              <a:ea typeface="+mn-ea"/>
              <a:cs typeface="Arial" panose="020B0604020202020204" pitchFamily="34" charset="0"/>
            </a:endParaRPr>
          </a:p>
        </p:txBody>
      </p:sp>
      <p:sp>
        <p:nvSpPr>
          <p:cNvPr id="15" name="Прямоугольник 14"/>
          <p:cNvSpPr/>
          <p:nvPr userDrawn="1"/>
        </p:nvSpPr>
        <p:spPr>
          <a:xfrm>
            <a:off x="6529257" y="662804"/>
            <a:ext cx="3600400" cy="36004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rgbClr val="005FAB"/>
                </a:solidFill>
                <a:hlinkClick r:id="rId3"/>
              </a:rPr>
              <a:t>morozov@npcmr.ru</a:t>
            </a:r>
            <a:endParaRPr lang="en-US" dirty="0">
              <a:solidFill>
                <a:srgbClr val="005FAB"/>
              </a:solidFill>
            </a:endParaRPr>
          </a:p>
          <a:p>
            <a:r>
              <a:rPr lang="ru-RU" dirty="0">
                <a:solidFill>
                  <a:schemeClr val="tx1">
                    <a:lumMod val="75000"/>
                    <a:lumOff val="25000"/>
                  </a:schemeClr>
                </a:solidFill>
              </a:rPr>
              <a:t>+7 (</a:t>
            </a:r>
            <a:r>
              <a:rPr lang="en-US" dirty="0">
                <a:solidFill>
                  <a:schemeClr val="tx1">
                    <a:lumMod val="75000"/>
                    <a:lumOff val="25000"/>
                  </a:schemeClr>
                </a:solidFill>
              </a:rPr>
              <a:t>495</a:t>
            </a:r>
            <a:r>
              <a:rPr lang="ru-RU" dirty="0">
                <a:solidFill>
                  <a:schemeClr val="tx1">
                    <a:lumMod val="75000"/>
                    <a:lumOff val="25000"/>
                  </a:schemeClr>
                </a:solidFill>
              </a:rPr>
              <a:t>) </a:t>
            </a:r>
            <a:r>
              <a:rPr lang="en-US" dirty="0">
                <a:solidFill>
                  <a:schemeClr val="tx1">
                    <a:lumMod val="75000"/>
                    <a:lumOff val="25000"/>
                  </a:schemeClr>
                </a:solidFill>
              </a:rPr>
              <a:t>671-56-48</a:t>
            </a:r>
            <a:endParaRPr lang="ru-RU" dirty="0">
              <a:solidFill>
                <a:schemeClr val="tx1">
                  <a:lumMod val="75000"/>
                  <a:lumOff val="25000"/>
                </a:schemeClr>
              </a:solidFill>
            </a:endParaRPr>
          </a:p>
          <a:p>
            <a:endParaRPr lang="ru-RU" dirty="0">
              <a:solidFill>
                <a:schemeClr val="tx1">
                  <a:lumMod val="75000"/>
                  <a:lumOff val="25000"/>
                </a:schemeClr>
              </a:solidFill>
            </a:endParaRPr>
          </a:p>
          <a:p>
            <a:r>
              <a:rPr lang="ru-RU" dirty="0">
                <a:solidFill>
                  <a:schemeClr val="tx1">
                    <a:lumMod val="75000"/>
                    <a:lumOff val="25000"/>
                  </a:schemeClr>
                </a:solidFill>
              </a:rPr>
              <a:t>Ситуационный центр по ЛД: </a:t>
            </a:r>
            <a:r>
              <a:rPr lang="ru-RU" dirty="0" smtClean="0">
                <a:solidFill>
                  <a:schemeClr val="tx1">
                    <a:lumMod val="75000"/>
                    <a:lumOff val="25000"/>
                  </a:schemeClr>
                </a:solidFill>
              </a:rPr>
              <a:t/>
            </a:r>
            <a:br>
              <a:rPr lang="ru-RU" dirty="0" smtClean="0">
                <a:solidFill>
                  <a:schemeClr val="tx1">
                    <a:lumMod val="75000"/>
                    <a:lumOff val="25000"/>
                  </a:schemeClr>
                </a:solidFill>
              </a:rPr>
            </a:br>
            <a:r>
              <a:rPr lang="ru-RU" dirty="0" smtClean="0">
                <a:solidFill>
                  <a:schemeClr val="tx1">
                    <a:lumMod val="75000"/>
                    <a:lumOff val="25000"/>
                  </a:schemeClr>
                </a:solidFill>
              </a:rPr>
              <a:t>+</a:t>
            </a:r>
            <a:r>
              <a:rPr lang="ru-RU" dirty="0">
                <a:solidFill>
                  <a:schemeClr val="tx1">
                    <a:lumMod val="75000"/>
                    <a:lumOff val="25000"/>
                  </a:schemeClr>
                </a:solidFill>
              </a:rPr>
              <a:t>7 (495) 276-04-38</a:t>
            </a:r>
          </a:p>
          <a:p>
            <a:endParaRPr lang="ru-RU" dirty="0">
              <a:solidFill>
                <a:srgbClr val="005FAB"/>
              </a:solidFill>
            </a:endParaRPr>
          </a:p>
          <a:p>
            <a:r>
              <a:rPr lang="en-US" dirty="0">
                <a:solidFill>
                  <a:srgbClr val="005FAB"/>
                </a:solidFill>
                <a:hlinkClick r:id="rId4"/>
              </a:rPr>
              <a:t>http://</a:t>
            </a:r>
            <a:r>
              <a:rPr lang="ru-RU" dirty="0" err="1">
                <a:solidFill>
                  <a:srgbClr val="005FAB"/>
                </a:solidFill>
                <a:hlinkClick r:id="rId4"/>
              </a:rPr>
              <a:t>медрадиология.москва</a:t>
            </a:r>
            <a:r>
              <a:rPr lang="en-US" dirty="0" smtClean="0">
                <a:solidFill>
                  <a:srgbClr val="005FAB"/>
                </a:solidFill>
                <a:hlinkClick r:id="rId4"/>
              </a:rPr>
              <a:t>/</a:t>
            </a:r>
            <a:r>
              <a:rPr lang="ru-RU" dirty="0">
                <a:solidFill>
                  <a:srgbClr val="005FAB"/>
                </a:solidFill>
              </a:rPr>
              <a:t/>
            </a:r>
            <a:br>
              <a:rPr lang="ru-RU" dirty="0">
                <a:solidFill>
                  <a:srgbClr val="005FAB"/>
                </a:solidFill>
              </a:rPr>
            </a:br>
            <a:r>
              <a:rPr lang="en-US" dirty="0">
                <a:solidFill>
                  <a:srgbClr val="005FAB"/>
                </a:solidFill>
                <a:hlinkClick r:id="rId5"/>
              </a:rPr>
              <a:t>http://ndkt.ru</a:t>
            </a:r>
            <a:r>
              <a:rPr lang="en-US" dirty="0" smtClean="0">
                <a:solidFill>
                  <a:srgbClr val="005FAB"/>
                </a:solidFill>
                <a:hlinkClick r:id="rId5"/>
              </a:rPr>
              <a:t>/</a:t>
            </a:r>
            <a:endParaRPr lang="ru-RU" dirty="0" smtClean="0">
              <a:solidFill>
                <a:srgbClr val="005FAB"/>
              </a:solidFill>
            </a:endParaRPr>
          </a:p>
          <a:p>
            <a:r>
              <a:rPr lang="en-US" dirty="0">
                <a:solidFill>
                  <a:srgbClr val="005FAB"/>
                </a:solidFill>
                <a:hlinkClick r:id="rId6"/>
              </a:rPr>
              <a:t>http://</a:t>
            </a:r>
            <a:r>
              <a:rPr lang="ru-RU" dirty="0" err="1">
                <a:solidFill>
                  <a:srgbClr val="005FAB"/>
                </a:solidFill>
                <a:hlinkClick r:id="rId6"/>
              </a:rPr>
              <a:t>скрининграка.рф</a:t>
            </a:r>
            <a:endParaRPr lang="ru-RU" dirty="0">
              <a:solidFill>
                <a:srgbClr val="005FAB"/>
              </a:solidFill>
            </a:endParaRPr>
          </a:p>
          <a:p>
            <a:r>
              <a:rPr lang="en-US" dirty="0" smtClean="0">
                <a:solidFill>
                  <a:srgbClr val="005FAB"/>
                </a:solidFill>
                <a:hlinkClick r:id="rId4"/>
              </a:rPr>
              <a:t>http</a:t>
            </a:r>
            <a:r>
              <a:rPr lang="en-US" dirty="0">
                <a:solidFill>
                  <a:srgbClr val="005FAB"/>
                </a:solidFill>
                <a:hlinkClick r:id="rId4"/>
              </a:rPr>
              <a:t>://</a:t>
            </a:r>
            <a:r>
              <a:rPr lang="en-US" dirty="0">
                <a:solidFill>
                  <a:srgbClr val="005FAB"/>
                </a:solidFill>
                <a:hlinkClick r:id="rId7"/>
              </a:rPr>
              <a:t>pet-omc.ru</a:t>
            </a:r>
            <a:r>
              <a:rPr lang="en-US" dirty="0">
                <a:solidFill>
                  <a:srgbClr val="005FAB"/>
                </a:solidFill>
              </a:rPr>
              <a:t>/</a:t>
            </a:r>
            <a:r>
              <a:rPr lang="ru-RU" dirty="0">
                <a:solidFill>
                  <a:srgbClr val="005FAB"/>
                </a:solidFill>
              </a:rPr>
              <a:t> </a:t>
            </a:r>
            <a:br>
              <a:rPr lang="ru-RU" dirty="0">
                <a:solidFill>
                  <a:srgbClr val="005FAB"/>
                </a:solidFill>
              </a:rPr>
            </a:br>
            <a:r>
              <a:rPr lang="en-US" dirty="0">
                <a:solidFill>
                  <a:srgbClr val="005FAB"/>
                </a:solidFill>
                <a:hlinkClick r:id="rId8"/>
              </a:rPr>
              <a:t>http://sdo.npcmr.ru/</a:t>
            </a:r>
            <a:r>
              <a:rPr lang="ru-RU" dirty="0">
                <a:solidFill>
                  <a:srgbClr val="005FAB"/>
                </a:solidFill>
                <a:hlinkClick r:id="rId8"/>
              </a:rPr>
              <a:t> </a:t>
            </a:r>
            <a:r>
              <a:rPr lang="en-US" dirty="0">
                <a:solidFill>
                  <a:srgbClr val="005FAB"/>
                </a:solidFill>
              </a:rPr>
              <a:t/>
            </a:r>
            <a:br>
              <a:rPr lang="en-US" dirty="0">
                <a:solidFill>
                  <a:srgbClr val="005FAB"/>
                </a:solidFill>
              </a:rPr>
            </a:br>
            <a:r>
              <a:rPr lang="en-US" dirty="0">
                <a:solidFill>
                  <a:srgbClr val="005FAB"/>
                </a:solidFill>
                <a:hlinkClick r:id="rId9"/>
              </a:rPr>
              <a:t>http://mrororr.ru</a:t>
            </a:r>
            <a:r>
              <a:rPr lang="en-US" dirty="0" smtClean="0">
                <a:solidFill>
                  <a:srgbClr val="005FAB"/>
                </a:solidFill>
                <a:hlinkClick r:id="rId9"/>
              </a:rPr>
              <a:t>/</a:t>
            </a:r>
            <a:endParaRPr lang="ru-RU" dirty="0">
              <a:solidFill>
                <a:srgbClr val="005FAB"/>
              </a:solidFill>
            </a:endParaRPr>
          </a:p>
        </p:txBody>
      </p:sp>
      <p:sp>
        <p:nvSpPr>
          <p:cNvPr id="16" name="Прямоугольник 15"/>
          <p:cNvSpPr/>
          <p:nvPr userDrawn="1"/>
        </p:nvSpPr>
        <p:spPr>
          <a:xfrm>
            <a:off x="6528048" y="4357674"/>
            <a:ext cx="5299255" cy="2031325"/>
          </a:xfrm>
          <a:prstGeom prst="rect">
            <a:avLst/>
          </a:prstGeom>
          <a:noFill/>
        </p:spPr>
        <p:txBody>
          <a:bodyPr wrap="square">
            <a:spAutoFit/>
          </a:bodyPr>
          <a:lstStyle/>
          <a:p>
            <a:r>
              <a:rPr lang="ru-RU" dirty="0">
                <a:solidFill>
                  <a:schemeClr val="tx1">
                    <a:lumMod val="75000"/>
                    <a:lumOff val="25000"/>
                  </a:schemeClr>
                </a:solidFill>
              </a:rPr>
              <a:t>Наши </a:t>
            </a:r>
            <a:r>
              <a:rPr lang="ru-RU" dirty="0" err="1">
                <a:solidFill>
                  <a:schemeClr val="tx1">
                    <a:lumMod val="75000"/>
                    <a:lumOff val="25000"/>
                  </a:schemeClr>
                </a:solidFill>
              </a:rPr>
              <a:t>соц.сети</a:t>
            </a:r>
            <a:r>
              <a:rPr lang="ru-RU" dirty="0">
                <a:solidFill>
                  <a:schemeClr val="tx1">
                    <a:lumMod val="75000"/>
                    <a:lumOff val="25000"/>
                  </a:schemeClr>
                </a:solidFill>
              </a:rPr>
              <a:t>:</a:t>
            </a:r>
          </a:p>
          <a:p>
            <a:endParaRPr lang="ru-RU" dirty="0">
              <a:solidFill>
                <a:srgbClr val="005FAB"/>
              </a:solidFill>
            </a:endParaRPr>
          </a:p>
          <a:p>
            <a:r>
              <a:rPr lang="en-US" dirty="0">
                <a:solidFill>
                  <a:schemeClr val="tx1"/>
                </a:solidFill>
                <a:hlinkClick r:id="rId10"/>
              </a:rPr>
              <a:t>Facebook</a:t>
            </a:r>
            <a:r>
              <a:rPr lang="en-US" dirty="0">
                <a:solidFill>
                  <a:schemeClr val="tx1">
                    <a:lumMod val="75000"/>
                    <a:lumOff val="25000"/>
                  </a:schemeClr>
                </a:solidFill>
              </a:rPr>
              <a:t>: </a:t>
            </a:r>
            <a:r>
              <a:rPr lang="ru-RU" dirty="0">
                <a:solidFill>
                  <a:schemeClr val="tx1">
                    <a:lumMod val="75000"/>
                    <a:lumOff val="25000"/>
                  </a:schemeClr>
                </a:solidFill>
              </a:rPr>
              <a:t>Радиология Москвы</a:t>
            </a:r>
          </a:p>
          <a:p>
            <a:r>
              <a:rPr lang="en-US" dirty="0" smtClean="0">
                <a:solidFill>
                  <a:schemeClr val="tx1"/>
                </a:solidFill>
                <a:hlinkClick r:id="rId11"/>
              </a:rPr>
              <a:t>YouTube</a:t>
            </a:r>
            <a:r>
              <a:rPr lang="en-US" dirty="0" smtClean="0">
                <a:solidFill>
                  <a:schemeClr val="tx1">
                    <a:lumMod val="75000"/>
                    <a:lumOff val="25000"/>
                  </a:schemeClr>
                </a:solidFill>
              </a:rPr>
              <a:t>: </a:t>
            </a:r>
            <a:r>
              <a:rPr lang="ru-RU" dirty="0">
                <a:solidFill>
                  <a:schemeClr val="tx1">
                    <a:lumMod val="75000"/>
                    <a:lumOff val="25000"/>
                  </a:schemeClr>
                </a:solidFill>
              </a:rPr>
              <a:t>Радиология Москвы/</a:t>
            </a:r>
            <a:r>
              <a:rPr lang="en-US" dirty="0">
                <a:solidFill>
                  <a:schemeClr val="tx1">
                    <a:lumMod val="75000"/>
                    <a:lumOff val="25000"/>
                  </a:schemeClr>
                </a:solidFill>
              </a:rPr>
              <a:t>Radiology of Moscow</a:t>
            </a:r>
            <a:endParaRPr lang="ru-RU" dirty="0">
              <a:solidFill>
                <a:schemeClr val="tx1">
                  <a:lumMod val="75000"/>
                  <a:lumOff val="25000"/>
                </a:schemeClr>
              </a:solidFill>
            </a:endParaRPr>
          </a:p>
          <a:p>
            <a:r>
              <a:rPr lang="ru-RU" dirty="0">
                <a:solidFill>
                  <a:schemeClr val="tx1"/>
                </a:solidFill>
                <a:hlinkClick r:id="rId12"/>
              </a:rPr>
              <a:t>ВК</a:t>
            </a:r>
            <a:r>
              <a:rPr lang="ru-RU" dirty="0">
                <a:solidFill>
                  <a:schemeClr val="tx1">
                    <a:lumMod val="75000"/>
                    <a:lumOff val="25000"/>
                  </a:schemeClr>
                </a:solidFill>
              </a:rPr>
              <a:t>: НПЦ Медицинской радиологии ДЗМ</a:t>
            </a:r>
          </a:p>
          <a:p>
            <a:r>
              <a:rPr lang="en-US" dirty="0">
                <a:solidFill>
                  <a:schemeClr val="tx1"/>
                </a:solidFill>
                <a:hlinkClick r:id="rId13"/>
              </a:rPr>
              <a:t>Instagram</a:t>
            </a:r>
            <a:r>
              <a:rPr lang="en-US" dirty="0">
                <a:solidFill>
                  <a:schemeClr val="tx1">
                    <a:lumMod val="75000"/>
                    <a:lumOff val="25000"/>
                  </a:schemeClr>
                </a:solidFill>
              </a:rPr>
              <a:t>: </a:t>
            </a:r>
            <a:r>
              <a:rPr lang="en-US" dirty="0" err="1">
                <a:solidFill>
                  <a:schemeClr val="tx1">
                    <a:lumMod val="75000"/>
                    <a:lumOff val="25000"/>
                  </a:schemeClr>
                </a:solidFill>
              </a:rPr>
              <a:t>medradiology.moscow</a:t>
            </a:r>
            <a:endParaRPr lang="en-US" dirty="0">
              <a:solidFill>
                <a:schemeClr val="tx1">
                  <a:lumMod val="75000"/>
                  <a:lumOff val="25000"/>
                </a:schemeClr>
              </a:solidFill>
            </a:endParaRPr>
          </a:p>
          <a:p>
            <a:r>
              <a:rPr lang="ru-RU" dirty="0">
                <a:solidFill>
                  <a:schemeClr val="tx1"/>
                </a:solidFill>
                <a:hlinkClick r:id="rId14"/>
              </a:rPr>
              <a:t>Одноклассники</a:t>
            </a:r>
            <a:r>
              <a:rPr lang="ru-RU" dirty="0">
                <a:solidFill>
                  <a:schemeClr val="tx1">
                    <a:lumMod val="75000"/>
                    <a:lumOff val="25000"/>
                  </a:schemeClr>
                </a:solidFill>
              </a:rPr>
              <a:t>: Радиология Москвы </a:t>
            </a:r>
          </a:p>
        </p:txBody>
      </p:sp>
      <p:pic>
        <p:nvPicPr>
          <p:cNvPr id="10" name="image2.png"/>
          <p:cNvPicPr>
            <a:picLocks noChangeAspect="1"/>
          </p:cNvPicPr>
          <p:nvPr userDrawn="1"/>
        </p:nvPicPr>
        <p:blipFill>
          <a:blip r:embed="rId15" cstate="print">
            <a:extLst/>
          </a:blip>
          <a:stretch>
            <a:fillRect/>
          </a:stretch>
        </p:blipFill>
        <p:spPr>
          <a:xfrm>
            <a:off x="183110" y="132953"/>
            <a:ext cx="545205" cy="597037"/>
          </a:xfrm>
          <a:prstGeom prst="rect">
            <a:avLst/>
          </a:prstGeom>
          <a:ln w="12700">
            <a:miter lim="400000"/>
          </a:ln>
        </p:spPr>
      </p:pic>
      <p:pic>
        <p:nvPicPr>
          <p:cNvPr id="11" name="image3.png"/>
          <p:cNvPicPr>
            <a:picLocks noChangeAspect="1"/>
          </p:cNvPicPr>
          <p:nvPr userDrawn="1"/>
        </p:nvPicPr>
        <p:blipFill>
          <a:blip r:embed="rId16" cstate="print">
            <a:extLst/>
          </a:blip>
          <a:stretch>
            <a:fillRect/>
          </a:stretch>
        </p:blipFill>
        <p:spPr>
          <a:xfrm>
            <a:off x="623392" y="4614"/>
            <a:ext cx="899241" cy="834165"/>
          </a:xfrm>
          <a:prstGeom prst="rect">
            <a:avLst/>
          </a:prstGeom>
          <a:ln w="12700">
            <a:miter lim="400000"/>
          </a:ln>
        </p:spPr>
      </p:pic>
      <p:pic>
        <p:nvPicPr>
          <p:cNvPr id="12" name="Рисунок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15480" y="132953"/>
            <a:ext cx="2258137" cy="568992"/>
          </a:xfrm>
          <a:prstGeom prst="rect">
            <a:avLst/>
          </a:prstGeom>
        </p:spPr>
      </p:pic>
    </p:spTree>
    <p:extLst>
      <p:ext uri="{BB962C8B-B14F-4D97-AF65-F5344CB8AC3E}">
        <p14:creationId xmlns:p14="http://schemas.microsoft.com/office/powerpoint/2010/main" val="110828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993388-8015-4C32-B517-E760ADF9D60B}"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18.03.2020</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BEDE09-BB71-420A-A9D7-2BECD5B78100}"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4464523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2" r:id="rId3"/>
    <p:sldLayoutId id="2147483710" r:id="rId4"/>
    <p:sldLayoutId id="2147483711" r:id="rId5"/>
    <p:sldLayoutId id="2147483709" r:id="rId6"/>
    <p:sldLayoutId id="214748370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9416" y="1700808"/>
            <a:ext cx="6219096" cy="3221550"/>
          </a:xfrm>
        </p:spPr>
        <p:txBody>
          <a:bodyPr>
            <a:noAutofit/>
          </a:bodyPr>
          <a:lstStyle/>
          <a:p>
            <a:r>
              <a:rPr lang="ru-RU" sz="4000" b="1" dirty="0" smtClean="0"/>
              <a:t>САНИТАРНО-ЭПИДЕМИОЛОГИЧЕСКИЕ ПРАВИЛА и НОРМЫ</a:t>
            </a:r>
            <a:br>
              <a:rPr lang="ru-RU" sz="4000" b="1" dirty="0" smtClean="0"/>
            </a:br>
            <a:r>
              <a:rPr lang="ru-RU" sz="4000" b="1" dirty="0" smtClean="0"/>
              <a:t>В ОТДЕЛЕНИЯХ ЛУЧЕВОЙ ДИАГНОСТИКИ</a:t>
            </a:r>
            <a:endParaRPr lang="ru-RU" sz="4000" b="1" dirty="0"/>
          </a:p>
        </p:txBody>
      </p:sp>
      <p:sp>
        <p:nvSpPr>
          <p:cNvPr id="3" name="Заголовок 1"/>
          <p:cNvSpPr txBox="1">
            <a:spLocks/>
          </p:cNvSpPr>
          <p:nvPr/>
        </p:nvSpPr>
        <p:spPr>
          <a:xfrm>
            <a:off x="551384" y="5175762"/>
            <a:ext cx="10658476" cy="72008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lIns="121920" tIns="60960" rIns="121920" bIns="60960" rtlCol="0" anchor="t">
            <a:noAutofit/>
          </a:bodyPr>
          <a:lstStyle/>
          <a:p>
            <a:pPr lvl="0" defTabSz="914377" hangingPunct="1">
              <a:spcBef>
                <a:spcPct val="0"/>
              </a:spcBef>
              <a:defRPr/>
            </a:pPr>
            <a:r>
              <a:rPr lang="ru-RU" sz="2400" b="1" dirty="0" smtClean="0">
                <a:solidFill>
                  <a:schemeClr val="tx1">
                    <a:lumMod val="75000"/>
                    <a:lumOff val="25000"/>
                  </a:schemeClr>
                </a:solidFill>
                <a:sym typeface="Arial"/>
              </a:rPr>
              <a:t>Заведующая отделом развития лабораторного дела в лучевой диагностики -Панина Елена Вячеславовна</a:t>
            </a:r>
            <a:r>
              <a:rPr lang="ru-RU" sz="2000" b="1" dirty="0" smtClean="0">
                <a:solidFill>
                  <a:schemeClr val="tx1">
                    <a:lumMod val="75000"/>
                    <a:lumOff val="25000"/>
                  </a:schemeClr>
                </a:solidFill>
                <a:sym typeface="Arial"/>
              </a:rPr>
              <a:t/>
            </a:r>
            <a:br>
              <a:rPr lang="ru-RU" sz="2000" b="1" dirty="0" smtClean="0">
                <a:solidFill>
                  <a:schemeClr val="tx1">
                    <a:lumMod val="75000"/>
                    <a:lumOff val="25000"/>
                  </a:schemeClr>
                </a:solidFill>
                <a:sym typeface="Arial"/>
              </a:rPr>
            </a:br>
            <a:endParaRPr lang="ru-RU" sz="2000" b="1" dirty="0" smtClean="0">
              <a:solidFill>
                <a:schemeClr val="tx1">
                  <a:lumMod val="75000"/>
                  <a:lumOff val="25000"/>
                </a:schemeClr>
              </a:solidFill>
              <a:sym typeface="Arial"/>
            </a:endParaRPr>
          </a:p>
          <a:p>
            <a:pPr lvl="0" algn="ctr" defTabSz="914377" hangingPunct="1">
              <a:spcBef>
                <a:spcPct val="0"/>
              </a:spcBef>
              <a:defRPr/>
            </a:pPr>
            <a:r>
              <a:rPr lang="ru-RU" b="1" dirty="0" smtClean="0">
                <a:solidFill>
                  <a:schemeClr val="tx1">
                    <a:lumMod val="75000"/>
                    <a:lumOff val="25000"/>
                  </a:schemeClr>
                </a:solidFill>
                <a:sym typeface="Arial"/>
              </a:rPr>
              <a:t>ГБУЗ Научно-практический</a:t>
            </a:r>
            <a:r>
              <a:rPr lang="en-US" b="1" dirty="0" smtClean="0">
                <a:solidFill>
                  <a:schemeClr val="tx1">
                    <a:lumMod val="75000"/>
                    <a:lumOff val="25000"/>
                  </a:schemeClr>
                </a:solidFill>
                <a:sym typeface="Arial"/>
              </a:rPr>
              <a:t> </a:t>
            </a:r>
            <a:r>
              <a:rPr lang="ru-RU" b="1" dirty="0" smtClean="0">
                <a:solidFill>
                  <a:schemeClr val="tx1">
                    <a:lumMod val="75000"/>
                    <a:lumOff val="25000"/>
                  </a:schemeClr>
                </a:solidFill>
                <a:sym typeface="Arial"/>
              </a:rPr>
              <a:t>клинический  центр диагностики и </a:t>
            </a:r>
            <a:r>
              <a:rPr lang="ru-RU" b="1" dirty="0" err="1" smtClean="0">
                <a:solidFill>
                  <a:schemeClr val="tx1">
                    <a:lumMod val="75000"/>
                    <a:lumOff val="25000"/>
                  </a:schemeClr>
                </a:solidFill>
                <a:sym typeface="Arial"/>
              </a:rPr>
              <a:t>телемедицинских</a:t>
            </a:r>
            <a:r>
              <a:rPr lang="ru-RU" b="1" dirty="0" smtClean="0">
                <a:solidFill>
                  <a:schemeClr val="tx1">
                    <a:lumMod val="75000"/>
                    <a:lumOff val="25000"/>
                  </a:schemeClr>
                </a:solidFill>
                <a:sym typeface="Arial"/>
              </a:rPr>
              <a:t> технологий ДЗМ</a:t>
            </a:r>
            <a:br>
              <a:rPr lang="ru-RU" b="1" dirty="0" smtClean="0">
                <a:solidFill>
                  <a:schemeClr val="tx1">
                    <a:lumMod val="75000"/>
                    <a:lumOff val="25000"/>
                  </a:schemeClr>
                </a:solidFill>
                <a:sym typeface="Arial"/>
              </a:rPr>
            </a:br>
            <a:r>
              <a:rPr lang="ru-RU" b="1" dirty="0" smtClean="0">
                <a:solidFill>
                  <a:schemeClr val="tx1">
                    <a:lumMod val="75000"/>
                    <a:lumOff val="25000"/>
                  </a:schemeClr>
                </a:solidFill>
                <a:sym typeface="Arial"/>
              </a:rPr>
              <a:t>Москва, 2020 год</a:t>
            </a:r>
            <a:endParaRPr lang="ru-RU" b="1" dirty="0">
              <a:solidFill>
                <a:schemeClr val="tx1">
                  <a:lumMod val="75000"/>
                  <a:lumOff val="25000"/>
                </a:schemeClr>
              </a:solidFill>
              <a:sym typeface="Arial"/>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240" y="92273"/>
            <a:ext cx="3717590" cy="4956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b="1" dirty="0" smtClean="0"/>
              <a:t>Дезинфекция</a:t>
            </a:r>
            <a:endParaRPr lang="ru-RU" sz="4400" b="1" dirty="0"/>
          </a:p>
        </p:txBody>
      </p:sp>
      <p:sp>
        <p:nvSpPr>
          <p:cNvPr id="3" name="Прямоугольник 2"/>
          <p:cNvSpPr/>
          <p:nvPr/>
        </p:nvSpPr>
        <p:spPr>
          <a:xfrm>
            <a:off x="380960" y="928670"/>
            <a:ext cx="11072890" cy="1815882"/>
          </a:xfrm>
          <a:prstGeom prst="rect">
            <a:avLst/>
          </a:prstGeom>
        </p:spPr>
        <p:txBody>
          <a:bodyPr wrap="square">
            <a:spAutoFit/>
          </a:bodyPr>
          <a:lstStyle/>
          <a:p>
            <a:pPr fontAlgn="base"/>
            <a:r>
              <a:rPr lang="ru-RU" sz="2800" b="1" dirty="0" smtClean="0"/>
              <a:t>Для разрыва путей передачи необходимо:</a:t>
            </a:r>
          </a:p>
          <a:p>
            <a:pPr fontAlgn="base">
              <a:buFont typeface="Wingdings" pitchFamily="2" charset="2"/>
              <a:buChar char="Ø"/>
            </a:pPr>
            <a:r>
              <a:rPr lang="ru-RU" sz="2800" b="1" dirty="0" smtClean="0"/>
              <a:t> Проводить мероприятия по дезинфекции в полном объеме</a:t>
            </a:r>
          </a:p>
          <a:p>
            <a:pPr fontAlgn="base">
              <a:buFont typeface="Wingdings" pitchFamily="2" charset="2"/>
              <a:buChar char="Ø"/>
            </a:pPr>
            <a:r>
              <a:rPr lang="ru-RU" sz="2800" b="1" dirty="0" smtClean="0"/>
              <a:t>Соблюдать меры личной гигиены</a:t>
            </a:r>
          </a:p>
          <a:p>
            <a:pPr fontAlgn="base">
              <a:buFont typeface="Wingdings" pitchFamily="2" charset="2"/>
              <a:buChar char="Ø"/>
            </a:pPr>
            <a:r>
              <a:rPr lang="ru-RU" sz="2800" b="1" dirty="0" smtClean="0"/>
              <a:t>Использовать средства индивидуальной защиты</a:t>
            </a:r>
          </a:p>
        </p:txBody>
      </p:sp>
      <p:pic>
        <p:nvPicPr>
          <p:cNvPr id="4" name="Рисунок 3" descr="3579-1321992-Glorix-.jpg"/>
          <p:cNvPicPr>
            <a:picLocks noChangeAspect="1"/>
          </p:cNvPicPr>
          <p:nvPr/>
        </p:nvPicPr>
        <p:blipFill>
          <a:blip r:embed="rId3"/>
          <a:stretch>
            <a:fillRect/>
          </a:stretch>
        </p:blipFill>
        <p:spPr>
          <a:xfrm>
            <a:off x="881026" y="2857496"/>
            <a:ext cx="10429910" cy="340344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12190107" cy="744755"/>
          </a:xfrm>
        </p:spPr>
        <p:txBody>
          <a:bodyPr/>
          <a:lstStyle/>
          <a:p>
            <a:r>
              <a:rPr lang="ru-RU" b="1" dirty="0" smtClean="0"/>
              <a:t>Обработка от вирусов</a:t>
            </a:r>
            <a:r>
              <a:rPr lang="ru-RU" dirty="0" smtClean="0"/>
              <a:t/>
            </a:r>
            <a:br>
              <a:rPr lang="ru-RU" dirty="0" smtClean="0"/>
            </a:br>
            <a:endParaRPr lang="ru-RU" dirty="0"/>
          </a:p>
        </p:txBody>
      </p:sp>
      <p:graphicFrame>
        <p:nvGraphicFramePr>
          <p:cNvPr id="5" name="Схема 4"/>
          <p:cNvGraphicFramePr/>
          <p:nvPr>
            <p:extLst>
              <p:ext uri="{D42A27DB-BD31-4B8C-83A1-F6EECF244321}">
                <p14:modId xmlns:p14="http://schemas.microsoft.com/office/powerpoint/2010/main" val="1778017609"/>
              </p:ext>
            </p:extLst>
          </p:nvPr>
        </p:nvGraphicFramePr>
        <p:xfrm>
          <a:off x="2031053" y="8876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0013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12190107" cy="744755"/>
          </a:xfrm>
        </p:spPr>
        <p:txBody>
          <a:bodyPr/>
          <a:lstStyle/>
          <a:p>
            <a:r>
              <a:rPr lang="ru-RU" b="1" dirty="0" smtClean="0"/>
              <a:t>Санитарное содержание помещений, оборудования, инвентаря</a:t>
            </a:r>
            <a:r>
              <a:rPr lang="ru-RU" dirty="0" smtClean="0"/>
              <a:t/>
            </a:r>
            <a:br>
              <a:rPr lang="ru-RU" dirty="0" smtClean="0"/>
            </a:br>
            <a:endParaRPr lang="ru-RU" dirty="0"/>
          </a:p>
        </p:txBody>
      </p:sp>
      <p:sp>
        <p:nvSpPr>
          <p:cNvPr id="5" name="Содержимое 2"/>
          <p:cNvSpPr txBox="1">
            <a:spLocks/>
          </p:cNvSpPr>
          <p:nvPr/>
        </p:nvSpPr>
        <p:spPr>
          <a:xfrm>
            <a:off x="174885" y="920236"/>
            <a:ext cx="8229600" cy="56816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ru-RU" b="1" u="sng" dirty="0" smtClean="0"/>
              <a:t>Влажная уборка помещений </a:t>
            </a:r>
          </a:p>
          <a:p>
            <a:pPr>
              <a:buFont typeface="Arial" panose="020B0604020202020204" pitchFamily="34" charset="0"/>
              <a:buNone/>
            </a:pPr>
            <a:r>
              <a:rPr lang="ru-RU" sz="2000" b="1" dirty="0" smtClean="0"/>
              <a:t>(</a:t>
            </a:r>
            <a:r>
              <a:rPr lang="ru-RU" sz="2000" b="1" dirty="0" err="1" smtClean="0"/>
              <a:t>обработкаполов</a:t>
            </a:r>
            <a:r>
              <a:rPr lang="ru-RU" sz="2000" b="1" dirty="0" smtClean="0"/>
              <a:t>, мебели, оборудования, подоконников, дверей) </a:t>
            </a:r>
          </a:p>
          <a:p>
            <a:pPr>
              <a:buFont typeface="Arial" panose="020B0604020202020204" pitchFamily="34" charset="0"/>
              <a:buNone/>
            </a:pPr>
            <a:r>
              <a:rPr lang="ru-RU" sz="2000" b="1" dirty="0" smtClean="0"/>
              <a:t>должна осуществляться </a:t>
            </a:r>
            <a:r>
              <a:rPr lang="ru-RU" sz="2000" b="1" u="sng" dirty="0" smtClean="0"/>
              <a:t>не менее 2 раз в сутки</a:t>
            </a:r>
            <a:r>
              <a:rPr lang="ru-RU" sz="2000" b="1" dirty="0" smtClean="0"/>
              <a:t>, </a:t>
            </a:r>
          </a:p>
          <a:p>
            <a:pPr>
              <a:buFont typeface="Arial" panose="020B0604020202020204" pitchFamily="34" charset="0"/>
              <a:buNone/>
            </a:pPr>
            <a:r>
              <a:rPr lang="ru-RU" sz="2000" b="1" dirty="0" smtClean="0"/>
              <a:t>с использованием моющих и дезинфицирующих средств, </a:t>
            </a:r>
          </a:p>
          <a:p>
            <a:pPr>
              <a:buFont typeface="Arial" panose="020B0604020202020204" pitchFamily="34" charset="0"/>
              <a:buNone/>
            </a:pPr>
            <a:r>
              <a:rPr lang="ru-RU" sz="2000" b="1" dirty="0" smtClean="0"/>
              <a:t>разрешенных к использованию в установленном порядке</a:t>
            </a:r>
          </a:p>
          <a:p>
            <a:pPr>
              <a:buFont typeface="Arial" panose="020B0604020202020204" pitchFamily="34" charset="0"/>
              <a:buNone/>
            </a:pPr>
            <a:endParaRPr lang="ru-RU" sz="2000" b="1" dirty="0" smtClean="0"/>
          </a:p>
          <a:p>
            <a:pPr>
              <a:buFont typeface="Arial" panose="020B0604020202020204" pitchFamily="34" charset="0"/>
              <a:buNone/>
            </a:pPr>
            <a:endParaRPr lang="ru-RU" sz="2000" b="1" dirty="0" smtClean="0"/>
          </a:p>
          <a:p>
            <a:pPr>
              <a:buFont typeface="Arial" panose="020B0604020202020204" pitchFamily="34" charset="0"/>
              <a:buNone/>
            </a:pPr>
            <a:r>
              <a:rPr lang="ru-RU" b="1" u="sng" dirty="0" smtClean="0"/>
              <a:t>Хранение моющих и дезинфекционных </a:t>
            </a:r>
          </a:p>
          <a:p>
            <a:pPr>
              <a:buFont typeface="Arial" panose="020B0604020202020204" pitchFamily="34" charset="0"/>
              <a:buNone/>
            </a:pPr>
            <a:r>
              <a:rPr lang="ru-RU" sz="2000" b="1" dirty="0" smtClean="0"/>
              <a:t>средств должно осуществляться в таре </a:t>
            </a:r>
          </a:p>
          <a:p>
            <a:pPr>
              <a:buFont typeface="Arial" panose="020B0604020202020204" pitchFamily="34" charset="0"/>
              <a:buNone/>
            </a:pPr>
            <a:r>
              <a:rPr lang="ru-RU" sz="2000" b="1" dirty="0" smtClean="0"/>
              <a:t>(упаковке) изготовителя, </a:t>
            </a:r>
          </a:p>
          <a:p>
            <a:pPr>
              <a:buFont typeface="Arial" panose="020B0604020202020204" pitchFamily="34" charset="0"/>
              <a:buNone/>
            </a:pPr>
            <a:r>
              <a:rPr lang="ru-RU" sz="2000" b="1" dirty="0" smtClean="0"/>
              <a:t>снабженной этикеткой, на стеллажах, </a:t>
            </a:r>
          </a:p>
          <a:p>
            <a:pPr>
              <a:buFont typeface="Arial" panose="020B0604020202020204" pitchFamily="34" charset="0"/>
              <a:buNone/>
            </a:pPr>
            <a:r>
              <a:rPr lang="ru-RU" sz="2000" b="1" dirty="0" smtClean="0"/>
              <a:t>в специально предназначенных местах.</a:t>
            </a:r>
            <a:r>
              <a:rPr lang="ru-RU" b="1" dirty="0" smtClean="0"/>
              <a:t/>
            </a:r>
            <a:br>
              <a:rPr lang="ru-RU" b="1" dirty="0" smtClean="0"/>
            </a:br>
            <a:endParaRPr lang="ru-RU" b="1" dirty="0"/>
          </a:p>
        </p:txBody>
      </p:sp>
      <p:pic>
        <p:nvPicPr>
          <p:cNvPr id="6" name="Рисунок 5" descr="timg10.jpg"/>
          <p:cNvPicPr>
            <a:picLocks noChangeAspect="1"/>
          </p:cNvPicPr>
          <p:nvPr/>
        </p:nvPicPr>
        <p:blipFill>
          <a:blip r:embed="rId3" cstate="print"/>
          <a:stretch>
            <a:fillRect/>
          </a:stretch>
        </p:blipFill>
        <p:spPr>
          <a:xfrm>
            <a:off x="8112224" y="941677"/>
            <a:ext cx="3048000" cy="2819400"/>
          </a:xfrm>
          <a:prstGeom prst="rect">
            <a:avLst/>
          </a:prstGeom>
        </p:spPr>
      </p:pic>
    </p:spTree>
    <p:extLst>
      <p:ext uri="{BB962C8B-B14F-4D97-AF65-F5344CB8AC3E}">
        <p14:creationId xmlns:p14="http://schemas.microsoft.com/office/powerpoint/2010/main" val="818162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42852"/>
            <a:ext cx="12190107" cy="744755"/>
          </a:xfrm>
        </p:spPr>
        <p:txBody>
          <a:bodyPr/>
          <a:lstStyle/>
          <a:p>
            <a:r>
              <a:rPr lang="ru-RU" b="1" dirty="0" smtClean="0"/>
              <a:t>Санитарное содержание помещений, оборудования, инвентаря</a:t>
            </a:r>
            <a:r>
              <a:rPr lang="ru-RU" dirty="0" smtClean="0"/>
              <a:t/>
            </a:r>
            <a:br>
              <a:rPr lang="ru-RU" dirty="0" smtClean="0"/>
            </a:br>
            <a:endParaRPr lang="ru-RU" dirty="0"/>
          </a:p>
        </p:txBody>
      </p:sp>
      <p:sp>
        <p:nvSpPr>
          <p:cNvPr id="3" name="Прямоугольник 2"/>
          <p:cNvSpPr/>
          <p:nvPr/>
        </p:nvSpPr>
        <p:spPr>
          <a:xfrm>
            <a:off x="6929492" y="3902264"/>
            <a:ext cx="5235112" cy="2954655"/>
          </a:xfrm>
          <a:prstGeom prst="rect">
            <a:avLst/>
          </a:prstGeom>
        </p:spPr>
        <p:txBody>
          <a:bodyPr wrap="square">
            <a:spAutoFit/>
          </a:bodyPr>
          <a:lstStyle/>
          <a:p>
            <a:r>
              <a:rPr lang="ru-RU" sz="2400" dirty="0" smtClean="0">
                <a:solidFill>
                  <a:schemeClr val="accent1">
                    <a:lumMod val="60000"/>
                    <a:lumOff val="40000"/>
                  </a:schemeClr>
                </a:solidFill>
              </a:rPr>
              <a:t>Администрация МО организует внеплановый </a:t>
            </a:r>
            <a:r>
              <a:rPr lang="ru-RU" sz="2400" b="1" u="sng" dirty="0" smtClean="0">
                <a:solidFill>
                  <a:schemeClr val="accent1">
                    <a:lumMod val="60000"/>
                    <a:lumOff val="40000"/>
                  </a:schemeClr>
                </a:solidFill>
              </a:rPr>
              <a:t>инструктаж</a:t>
            </a:r>
            <a:r>
              <a:rPr lang="ru-RU" sz="2400" dirty="0" smtClean="0">
                <a:solidFill>
                  <a:schemeClr val="accent1">
                    <a:lumMod val="60000"/>
                    <a:lumOff val="40000"/>
                  </a:schemeClr>
                </a:solidFill>
              </a:rPr>
              <a:t> персонала, осуществляющего уборку помещений по вопросам санитарно-гигиенического режима, технологии уборки и разведению дезинфицирующих средств.</a:t>
            </a:r>
          </a:p>
          <a:p>
            <a:endParaRPr lang="ru-RU" dirty="0"/>
          </a:p>
        </p:txBody>
      </p:sp>
      <p:sp>
        <p:nvSpPr>
          <p:cNvPr id="5" name="Содержимое 2"/>
          <p:cNvSpPr txBox="1">
            <a:spLocks/>
          </p:cNvSpPr>
          <p:nvPr/>
        </p:nvSpPr>
        <p:spPr>
          <a:xfrm>
            <a:off x="174885" y="920236"/>
            <a:ext cx="8229600" cy="56816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ru-RU" b="1" u="sng" dirty="0" smtClean="0"/>
              <a:t>Влажная уборка помещений </a:t>
            </a:r>
          </a:p>
          <a:p>
            <a:pPr>
              <a:buFont typeface="Arial" panose="020B0604020202020204" pitchFamily="34" charset="0"/>
              <a:buNone/>
            </a:pPr>
            <a:r>
              <a:rPr lang="ru-RU" sz="2000" b="1" dirty="0" smtClean="0"/>
              <a:t>(</a:t>
            </a:r>
            <a:r>
              <a:rPr lang="ru-RU" sz="2000" b="1" dirty="0" err="1" smtClean="0"/>
              <a:t>обработкаполов</a:t>
            </a:r>
            <a:r>
              <a:rPr lang="ru-RU" sz="2000" b="1" dirty="0" smtClean="0"/>
              <a:t>, мебели, оборудования, подоконников, дверей) </a:t>
            </a:r>
          </a:p>
          <a:p>
            <a:pPr>
              <a:buFont typeface="Arial" panose="020B0604020202020204" pitchFamily="34" charset="0"/>
              <a:buNone/>
            </a:pPr>
            <a:r>
              <a:rPr lang="ru-RU" sz="2000" b="1" dirty="0" smtClean="0"/>
              <a:t>должна осуществляться </a:t>
            </a:r>
            <a:r>
              <a:rPr lang="ru-RU" sz="2000" b="1" u="sng" dirty="0" smtClean="0"/>
              <a:t>не менее 2 раз в сутки</a:t>
            </a:r>
            <a:r>
              <a:rPr lang="ru-RU" sz="2000" b="1" dirty="0" smtClean="0"/>
              <a:t>, </a:t>
            </a:r>
          </a:p>
          <a:p>
            <a:pPr>
              <a:buFont typeface="Arial" panose="020B0604020202020204" pitchFamily="34" charset="0"/>
              <a:buNone/>
            </a:pPr>
            <a:r>
              <a:rPr lang="ru-RU" sz="2000" b="1" dirty="0" smtClean="0"/>
              <a:t>с использованием моющих и дезинфицирующих средств, </a:t>
            </a:r>
          </a:p>
          <a:p>
            <a:pPr>
              <a:buFont typeface="Arial" panose="020B0604020202020204" pitchFamily="34" charset="0"/>
              <a:buNone/>
            </a:pPr>
            <a:r>
              <a:rPr lang="ru-RU" sz="2000" b="1" dirty="0" smtClean="0"/>
              <a:t>разрешенных к использованию в установленном порядке</a:t>
            </a:r>
          </a:p>
          <a:p>
            <a:pPr>
              <a:buFont typeface="Arial" panose="020B0604020202020204" pitchFamily="34" charset="0"/>
              <a:buNone/>
            </a:pPr>
            <a:endParaRPr lang="ru-RU" sz="2000" b="1" dirty="0" smtClean="0"/>
          </a:p>
          <a:p>
            <a:pPr>
              <a:buFont typeface="Arial" panose="020B0604020202020204" pitchFamily="34" charset="0"/>
              <a:buNone/>
            </a:pPr>
            <a:endParaRPr lang="ru-RU" sz="2000" b="1" dirty="0" smtClean="0"/>
          </a:p>
          <a:p>
            <a:pPr>
              <a:buFont typeface="Arial" panose="020B0604020202020204" pitchFamily="34" charset="0"/>
              <a:buNone/>
            </a:pPr>
            <a:r>
              <a:rPr lang="ru-RU" b="1" u="sng" dirty="0" smtClean="0"/>
              <a:t>Хранение моющих и дезинфекционных </a:t>
            </a:r>
          </a:p>
          <a:p>
            <a:pPr>
              <a:buFont typeface="Arial" panose="020B0604020202020204" pitchFamily="34" charset="0"/>
              <a:buNone/>
            </a:pPr>
            <a:r>
              <a:rPr lang="ru-RU" sz="2000" b="1" dirty="0" smtClean="0"/>
              <a:t>средств должно осуществляться в таре </a:t>
            </a:r>
          </a:p>
          <a:p>
            <a:pPr>
              <a:buFont typeface="Arial" panose="020B0604020202020204" pitchFamily="34" charset="0"/>
              <a:buNone/>
            </a:pPr>
            <a:r>
              <a:rPr lang="ru-RU" sz="2000" b="1" dirty="0" smtClean="0"/>
              <a:t>(упаковке) изготовителя, </a:t>
            </a:r>
          </a:p>
          <a:p>
            <a:pPr>
              <a:buFont typeface="Arial" panose="020B0604020202020204" pitchFamily="34" charset="0"/>
              <a:buNone/>
            </a:pPr>
            <a:r>
              <a:rPr lang="ru-RU" sz="2000" b="1" dirty="0" smtClean="0"/>
              <a:t>снабженной этикеткой, на стеллажах, </a:t>
            </a:r>
          </a:p>
          <a:p>
            <a:pPr>
              <a:buFont typeface="Arial" panose="020B0604020202020204" pitchFamily="34" charset="0"/>
              <a:buNone/>
            </a:pPr>
            <a:r>
              <a:rPr lang="ru-RU" sz="2000" b="1" dirty="0" smtClean="0"/>
              <a:t>в специально предназначенных местах.</a:t>
            </a:r>
            <a:r>
              <a:rPr lang="ru-RU" b="1" dirty="0" smtClean="0"/>
              <a:t/>
            </a:r>
            <a:br>
              <a:rPr lang="ru-RU" b="1" dirty="0" smtClean="0"/>
            </a:br>
            <a:endParaRPr lang="ru-RU" b="1" dirty="0"/>
          </a:p>
        </p:txBody>
      </p:sp>
      <p:pic>
        <p:nvPicPr>
          <p:cNvPr id="6" name="Рисунок 5" descr="timg10.jpg"/>
          <p:cNvPicPr>
            <a:picLocks noChangeAspect="1"/>
          </p:cNvPicPr>
          <p:nvPr/>
        </p:nvPicPr>
        <p:blipFill>
          <a:blip r:embed="rId3" cstate="print"/>
          <a:stretch>
            <a:fillRect/>
          </a:stretch>
        </p:blipFill>
        <p:spPr>
          <a:xfrm>
            <a:off x="8112224" y="941677"/>
            <a:ext cx="3048000" cy="2819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Важно!</a:t>
            </a:r>
            <a:endParaRPr lang="ru-RU" dirty="0"/>
          </a:p>
        </p:txBody>
      </p:sp>
      <p:sp>
        <p:nvSpPr>
          <p:cNvPr id="3" name="Содержимое 2"/>
          <p:cNvSpPr txBox="1">
            <a:spLocks/>
          </p:cNvSpPr>
          <p:nvPr/>
        </p:nvSpPr>
        <p:spPr>
          <a:xfrm>
            <a:off x="191344" y="1628800"/>
            <a:ext cx="8229600" cy="43891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ru-RU" b="1" dirty="0" smtClean="0"/>
              <a:t>   </a:t>
            </a:r>
            <a:r>
              <a:rPr lang="ru-RU" sz="2000" dirty="0" smtClean="0"/>
              <a:t>Емкости с рабочими растворами дезинфекционных средств должны быть снабжены плотно прилегающими крышками, иметь четкие надписи или этикетки </a:t>
            </a:r>
          </a:p>
          <a:p>
            <a:pPr>
              <a:buFont typeface="Wingdings" panose="05000000000000000000" pitchFamily="2" charset="2"/>
              <a:buChar char="ü"/>
            </a:pPr>
            <a:r>
              <a:rPr lang="ru-RU" sz="2000" u="sng" dirty="0" smtClean="0"/>
              <a:t>с указанием средства, </a:t>
            </a:r>
          </a:p>
          <a:p>
            <a:pPr>
              <a:buFont typeface="Wingdings" panose="05000000000000000000" pitchFamily="2" charset="2"/>
              <a:buChar char="ü"/>
            </a:pPr>
            <a:r>
              <a:rPr lang="ru-RU" sz="2000" u="sng" dirty="0" smtClean="0"/>
              <a:t>его концентрации, </a:t>
            </a:r>
          </a:p>
          <a:p>
            <a:pPr>
              <a:buFont typeface="Wingdings" panose="05000000000000000000" pitchFamily="2" charset="2"/>
              <a:buChar char="ü"/>
            </a:pPr>
            <a:r>
              <a:rPr lang="ru-RU" sz="2000" u="sng" dirty="0" smtClean="0"/>
              <a:t>назначения, </a:t>
            </a:r>
          </a:p>
          <a:p>
            <a:pPr>
              <a:buFont typeface="Wingdings" panose="05000000000000000000" pitchFamily="2" charset="2"/>
              <a:buChar char="ü"/>
            </a:pPr>
            <a:r>
              <a:rPr lang="ru-RU" sz="2000" u="sng" dirty="0" smtClean="0"/>
              <a:t>даты приготовления, </a:t>
            </a:r>
          </a:p>
          <a:p>
            <a:pPr>
              <a:buFont typeface="Wingdings" panose="05000000000000000000" pitchFamily="2" charset="2"/>
              <a:buChar char="ü"/>
            </a:pPr>
            <a:r>
              <a:rPr lang="ru-RU" sz="2000" u="sng" dirty="0" smtClean="0"/>
              <a:t>предельного срока годности раствора</a:t>
            </a:r>
            <a:r>
              <a:rPr lang="ru-RU" sz="2000" dirty="0" smtClean="0"/>
              <a:t/>
            </a:r>
            <a:br>
              <a:rPr lang="ru-RU" sz="2000" dirty="0" smtClean="0"/>
            </a:br>
            <a:endParaRPr lang="ru-RU" sz="2000" dirty="0"/>
          </a:p>
        </p:txBody>
      </p:sp>
      <p:pic>
        <p:nvPicPr>
          <p:cNvPr id="4" name="Рисунок 3" descr="81432faab82e429c8a1ebc3e2c8920fe.jpg"/>
          <p:cNvPicPr>
            <a:picLocks noChangeAspect="1"/>
          </p:cNvPicPr>
          <p:nvPr/>
        </p:nvPicPr>
        <p:blipFill>
          <a:blip r:embed="rId3"/>
          <a:stretch>
            <a:fillRect/>
          </a:stretch>
        </p:blipFill>
        <p:spPr>
          <a:xfrm>
            <a:off x="6744072" y="2318182"/>
            <a:ext cx="4880369" cy="2578308"/>
          </a:xfrm>
          <a:prstGeom prst="rect">
            <a:avLst/>
          </a:prstGeom>
        </p:spPr>
      </p:pic>
    </p:spTree>
    <p:extLst>
      <p:ext uri="{BB962C8B-B14F-4D97-AF65-F5344CB8AC3E}">
        <p14:creationId xmlns:p14="http://schemas.microsoft.com/office/powerpoint/2010/main" val="2459501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t>Генеральная уборка</a:t>
            </a:r>
            <a:endParaRPr lang="ru-RU" sz="4000" b="1" dirty="0"/>
          </a:p>
        </p:txBody>
      </p:sp>
      <p:sp>
        <p:nvSpPr>
          <p:cNvPr id="3" name="Прямоугольник 2"/>
          <p:cNvSpPr/>
          <p:nvPr/>
        </p:nvSpPr>
        <p:spPr>
          <a:xfrm>
            <a:off x="523836" y="1000108"/>
            <a:ext cx="11001452" cy="1938992"/>
          </a:xfrm>
          <a:prstGeom prst="rect">
            <a:avLst/>
          </a:prstGeom>
        </p:spPr>
        <p:txBody>
          <a:bodyPr wrap="square">
            <a:spAutoFit/>
          </a:bodyPr>
          <a:lstStyle/>
          <a:p>
            <a:r>
              <a:rPr lang="ru-RU" sz="2400" dirty="0" smtClean="0"/>
              <a:t>Генеральная уборка помещений палатных отделений и других функциональных помещений и кабинетов должна проводиться </a:t>
            </a:r>
            <a:r>
              <a:rPr lang="ru-RU" sz="2400" b="1" dirty="0" smtClean="0"/>
              <a:t>по графику </a:t>
            </a:r>
            <a:r>
              <a:rPr lang="ru-RU" sz="2400" dirty="0" smtClean="0"/>
              <a:t>не реже одного раза в месяц (помещений с асептическим режимом проводится один раз в неделю), с обработкой стен, полов, оборудования, инвентаря, светильников, а также в случае выявления пациента с симптомами инфекции.</a:t>
            </a:r>
            <a:endParaRPr lang="ru-RU" sz="2400" dirty="0"/>
          </a:p>
        </p:txBody>
      </p:sp>
      <p:pic>
        <p:nvPicPr>
          <p:cNvPr id="4" name="Рисунок 3" descr="uborka-procedurnogo-500.jpg"/>
          <p:cNvPicPr>
            <a:picLocks noChangeAspect="1"/>
          </p:cNvPicPr>
          <p:nvPr/>
        </p:nvPicPr>
        <p:blipFill>
          <a:blip r:embed="rId3">
            <a:lum bright="4000" contrast="9000"/>
          </a:blip>
          <a:stretch>
            <a:fillRect/>
          </a:stretch>
        </p:blipFill>
        <p:spPr>
          <a:xfrm>
            <a:off x="666712" y="3071810"/>
            <a:ext cx="4460884" cy="3024479"/>
          </a:xfrm>
          <a:prstGeom prst="rect">
            <a:avLst/>
          </a:prstGeom>
        </p:spPr>
      </p:pic>
      <p:pic>
        <p:nvPicPr>
          <p:cNvPr id="5" name="Рисунок 4" descr="dezinfekciya_procedurnogo.jpg"/>
          <p:cNvPicPr>
            <a:picLocks noChangeAspect="1"/>
          </p:cNvPicPr>
          <p:nvPr/>
        </p:nvPicPr>
        <p:blipFill>
          <a:blip r:embed="rId4">
            <a:lum bright="4000" contrast="-2000"/>
          </a:blip>
          <a:stretch>
            <a:fillRect/>
          </a:stretch>
        </p:blipFill>
        <p:spPr>
          <a:xfrm>
            <a:off x="6024562" y="3071810"/>
            <a:ext cx="4357718" cy="307183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Дезинфицирующие средства</a:t>
            </a:r>
            <a:endParaRPr lang="ru-RU" sz="3600" b="1" dirty="0"/>
          </a:p>
        </p:txBody>
      </p:sp>
      <p:sp>
        <p:nvSpPr>
          <p:cNvPr id="3" name="Прямоугольник 2"/>
          <p:cNvSpPr/>
          <p:nvPr/>
        </p:nvSpPr>
        <p:spPr>
          <a:xfrm>
            <a:off x="380960" y="928670"/>
            <a:ext cx="11072890" cy="1815882"/>
          </a:xfrm>
          <a:prstGeom prst="rect">
            <a:avLst/>
          </a:prstGeom>
        </p:spPr>
        <p:txBody>
          <a:bodyPr wrap="square">
            <a:spAutoFit/>
          </a:bodyPr>
          <a:lstStyle/>
          <a:p>
            <a:pPr algn="ctr" fontAlgn="base"/>
            <a:r>
              <a:rPr lang="ru-RU" sz="2800" b="1" dirty="0" smtClean="0"/>
              <a:t>В связи с неблагополучной санитарно-эпидемиологической обстановкой, рабочие растворы дезинфицирующих средств готовятся по режиму дезинфекции при вирусных инфекциях! </a:t>
            </a:r>
            <a:br>
              <a:rPr lang="ru-RU" sz="2800" b="1" dirty="0" smtClean="0"/>
            </a:br>
            <a:endParaRPr lang="ru-RU" sz="2800" b="1" dirty="0" smtClean="0"/>
          </a:p>
        </p:txBody>
      </p:sp>
      <p:pic>
        <p:nvPicPr>
          <p:cNvPr id="4" name="Рисунок 3" descr="12-1.jpg"/>
          <p:cNvPicPr>
            <a:picLocks noChangeAspect="1"/>
          </p:cNvPicPr>
          <p:nvPr/>
        </p:nvPicPr>
        <p:blipFill>
          <a:blip r:embed="rId3">
            <a:lum bright="12000" contrast="23000"/>
          </a:blip>
          <a:stretch>
            <a:fillRect/>
          </a:stretch>
        </p:blipFill>
        <p:spPr>
          <a:xfrm>
            <a:off x="3809984" y="2928934"/>
            <a:ext cx="4000528" cy="36707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Дезинфицированные средства</a:t>
            </a:r>
            <a:endParaRPr lang="ru-RU" sz="3600" b="1" dirty="0"/>
          </a:p>
        </p:txBody>
      </p:sp>
      <p:sp>
        <p:nvSpPr>
          <p:cNvPr id="3" name="Прямоугольник 2"/>
          <p:cNvSpPr/>
          <p:nvPr/>
        </p:nvSpPr>
        <p:spPr>
          <a:xfrm>
            <a:off x="452398" y="857232"/>
            <a:ext cx="10858576" cy="3046988"/>
          </a:xfrm>
          <a:prstGeom prst="rect">
            <a:avLst/>
          </a:prstGeom>
        </p:spPr>
        <p:txBody>
          <a:bodyPr wrap="square">
            <a:spAutoFit/>
          </a:bodyPr>
          <a:lstStyle/>
          <a:p>
            <a:r>
              <a:rPr lang="ru-RU" sz="2400" b="1" u="sng" dirty="0" smtClean="0"/>
              <a:t>Критерии выбора дезинфицирующего средства:</a:t>
            </a:r>
          </a:p>
          <a:p>
            <a:pPr>
              <a:buFont typeface="Wingdings" pitchFamily="2" charset="2"/>
              <a:buChar char="§"/>
            </a:pPr>
            <a:r>
              <a:rPr lang="ru-RU" sz="2400" dirty="0" smtClean="0"/>
              <a:t> 4 класс опасности (возможно применение в присутствии людей, безопасность)</a:t>
            </a:r>
          </a:p>
          <a:p>
            <a:pPr>
              <a:buFont typeface="Wingdings" pitchFamily="2" charset="2"/>
              <a:buChar char="§"/>
            </a:pPr>
            <a:r>
              <a:rPr lang="ru-RU" sz="2400" dirty="0" smtClean="0"/>
              <a:t> Широкий спектр действия</a:t>
            </a:r>
          </a:p>
          <a:p>
            <a:pPr>
              <a:buFont typeface="Wingdings" pitchFamily="2" charset="2"/>
              <a:buChar char="§"/>
            </a:pPr>
            <a:r>
              <a:rPr lang="ru-RU" sz="2400" dirty="0" smtClean="0"/>
              <a:t> Сохранение  свойств рабочего раствора, стабильность</a:t>
            </a:r>
          </a:p>
          <a:p>
            <a:pPr>
              <a:buFont typeface="Wingdings" pitchFamily="2" charset="2"/>
              <a:buChar char="§"/>
            </a:pPr>
            <a:r>
              <a:rPr lang="ru-RU" sz="2400" dirty="0" smtClean="0"/>
              <a:t> Моющие свойства</a:t>
            </a:r>
          </a:p>
          <a:p>
            <a:pPr>
              <a:buFont typeface="Wingdings" pitchFamily="2" charset="2"/>
              <a:buChar char="§"/>
            </a:pPr>
            <a:r>
              <a:rPr lang="ru-RU" sz="2400" dirty="0" smtClean="0"/>
              <a:t>  Отсутствие повреждающего действия</a:t>
            </a:r>
          </a:p>
          <a:p>
            <a:pPr>
              <a:buFont typeface="Wingdings" pitchFamily="2" charset="2"/>
              <a:buChar char="§"/>
            </a:pPr>
            <a:r>
              <a:rPr lang="ru-RU" sz="2400" dirty="0" smtClean="0"/>
              <a:t> Растворимость в воде, температура</a:t>
            </a:r>
          </a:p>
          <a:p>
            <a:pPr>
              <a:buFont typeface="Wingdings" pitchFamily="2" charset="2"/>
              <a:buChar char="§"/>
            </a:pPr>
            <a:r>
              <a:rPr lang="ru-RU" sz="2400" dirty="0" smtClean="0"/>
              <a:t> Стоимость</a:t>
            </a:r>
            <a:endParaRPr lang="ru-RU" sz="2400" dirty="0"/>
          </a:p>
        </p:txBody>
      </p:sp>
      <p:pic>
        <p:nvPicPr>
          <p:cNvPr id="5" name="Рисунок 4" descr="images (1).jpg"/>
          <p:cNvPicPr>
            <a:picLocks noChangeAspect="1"/>
          </p:cNvPicPr>
          <p:nvPr/>
        </p:nvPicPr>
        <p:blipFill>
          <a:blip r:embed="rId3">
            <a:lum bright="4000" contrast="14000"/>
          </a:blip>
          <a:stretch>
            <a:fillRect/>
          </a:stretch>
        </p:blipFill>
        <p:spPr>
          <a:xfrm>
            <a:off x="952464" y="4214818"/>
            <a:ext cx="4429156" cy="2357454"/>
          </a:xfrm>
          <a:prstGeom prst="rect">
            <a:avLst/>
          </a:prstGeom>
        </p:spPr>
      </p:pic>
      <p:pic>
        <p:nvPicPr>
          <p:cNvPr id="6" name="Рисунок 5" descr="d_cpF5UL5Ms.jpg"/>
          <p:cNvPicPr>
            <a:picLocks noChangeAspect="1"/>
          </p:cNvPicPr>
          <p:nvPr/>
        </p:nvPicPr>
        <p:blipFill>
          <a:blip r:embed="rId4">
            <a:lum bright="8000" contrast="16000"/>
          </a:blip>
          <a:stretch>
            <a:fillRect/>
          </a:stretch>
        </p:blipFill>
        <p:spPr>
          <a:xfrm>
            <a:off x="6167438" y="4071942"/>
            <a:ext cx="4500594" cy="23574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Дезинфицирующие средства</a:t>
            </a:r>
            <a:endParaRPr lang="ru-RU" sz="3600" b="1" dirty="0"/>
          </a:p>
        </p:txBody>
      </p:sp>
      <p:sp>
        <p:nvSpPr>
          <p:cNvPr id="3" name="Прямоугольник 2"/>
          <p:cNvSpPr/>
          <p:nvPr/>
        </p:nvSpPr>
        <p:spPr>
          <a:xfrm>
            <a:off x="238084" y="857232"/>
            <a:ext cx="10215634" cy="1477328"/>
          </a:xfrm>
          <a:prstGeom prst="rect">
            <a:avLst/>
          </a:prstGeom>
        </p:spPr>
        <p:txBody>
          <a:bodyPr wrap="square">
            <a:spAutoFit/>
          </a:bodyPr>
          <a:lstStyle/>
          <a:p>
            <a:pPr fontAlgn="base"/>
            <a:r>
              <a:rPr lang="ru-RU" sz="2400" dirty="0" smtClean="0"/>
              <a:t>Необходимо иметь отдельные емкости с рабочими растворами дезинфекционных средств, используемых для обработки различных объектов</a:t>
            </a:r>
          </a:p>
          <a:p>
            <a:pPr fontAlgn="base"/>
            <a:endParaRPr lang="ru-RU" dirty="0"/>
          </a:p>
        </p:txBody>
      </p:sp>
      <p:sp>
        <p:nvSpPr>
          <p:cNvPr id="4" name="Прямоугольник 3"/>
          <p:cNvSpPr/>
          <p:nvPr/>
        </p:nvSpPr>
        <p:spPr>
          <a:xfrm>
            <a:off x="2952728" y="2143116"/>
            <a:ext cx="8691602" cy="2308324"/>
          </a:xfrm>
          <a:prstGeom prst="rect">
            <a:avLst/>
          </a:prstGeom>
        </p:spPr>
        <p:txBody>
          <a:bodyPr wrap="square">
            <a:spAutoFit/>
          </a:bodyPr>
          <a:lstStyle/>
          <a:p>
            <a:r>
              <a:rPr lang="ru-RU" sz="2400" b="1" dirty="0" smtClean="0"/>
              <a:t>Емкости с рабочими растворами дезинфекционных средств должны быть снабжены плотно прилегающими крышками, иметь четкие надписи или этикетки </a:t>
            </a:r>
            <a:r>
              <a:rPr lang="ru-RU" sz="2400" b="1" u="sng" dirty="0" smtClean="0"/>
              <a:t>с указанием средства, его концентрации, назначения, даты приготовления, предельного </a:t>
            </a:r>
            <a:br>
              <a:rPr lang="ru-RU" sz="2400" b="1" u="sng" dirty="0" smtClean="0"/>
            </a:br>
            <a:r>
              <a:rPr lang="ru-RU" sz="2400" b="1" u="sng" dirty="0" smtClean="0"/>
              <a:t>срока годности раствора</a:t>
            </a:r>
            <a:endParaRPr lang="ru-RU" sz="2400" dirty="0"/>
          </a:p>
        </p:txBody>
      </p:sp>
      <p:pic>
        <p:nvPicPr>
          <p:cNvPr id="5" name="Рисунок 4" descr="telezhka_kds-ris.jpg"/>
          <p:cNvPicPr>
            <a:picLocks noChangeAspect="1"/>
          </p:cNvPicPr>
          <p:nvPr/>
        </p:nvPicPr>
        <p:blipFill>
          <a:blip r:embed="rId3">
            <a:lum bright="5000" contrast="-9000"/>
          </a:blip>
          <a:stretch>
            <a:fillRect/>
          </a:stretch>
        </p:blipFill>
        <p:spPr>
          <a:xfrm>
            <a:off x="380960" y="2071678"/>
            <a:ext cx="2526758" cy="4371291"/>
          </a:xfrm>
          <a:prstGeom prst="rect">
            <a:avLst/>
          </a:prstGeom>
        </p:spPr>
      </p:pic>
      <p:pic>
        <p:nvPicPr>
          <p:cNvPr id="6" name="Рисунок 5" descr="almadez-naklejka-formulyar1.jpg"/>
          <p:cNvPicPr>
            <a:picLocks noChangeAspect="1"/>
          </p:cNvPicPr>
          <p:nvPr/>
        </p:nvPicPr>
        <p:blipFill rotWithShape="1">
          <a:blip r:embed="rId4">
            <a:lum bright="4000" contrast="9000"/>
          </a:blip>
          <a:srcRect l="7557" t="39613" r="5224" b="26562"/>
          <a:stretch/>
        </p:blipFill>
        <p:spPr>
          <a:xfrm>
            <a:off x="7310446" y="4653136"/>
            <a:ext cx="4452926" cy="2062012"/>
          </a:xfrm>
          <a:prstGeom prst="rect">
            <a:avLst/>
          </a:prstGeom>
        </p:spPr>
      </p:pic>
      <p:pic>
        <p:nvPicPr>
          <p:cNvPr id="7" name="Рисунок 6" descr="Без названия (1).jpg"/>
          <p:cNvPicPr>
            <a:picLocks noChangeAspect="1"/>
          </p:cNvPicPr>
          <p:nvPr/>
        </p:nvPicPr>
        <p:blipFill>
          <a:blip r:embed="rId5">
            <a:lum bright="6000" contrast="9000"/>
          </a:blip>
          <a:stretch>
            <a:fillRect/>
          </a:stretch>
        </p:blipFill>
        <p:spPr>
          <a:xfrm>
            <a:off x="3952860" y="4357694"/>
            <a:ext cx="2143125" cy="21431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Дезинфицирующие средства</a:t>
            </a:r>
            <a:endParaRPr lang="ru-RU" sz="3600" b="1" dirty="0"/>
          </a:p>
        </p:txBody>
      </p:sp>
      <p:sp>
        <p:nvSpPr>
          <p:cNvPr id="3" name="Прямоугольник 2"/>
          <p:cNvSpPr/>
          <p:nvPr/>
        </p:nvSpPr>
        <p:spPr>
          <a:xfrm>
            <a:off x="881026" y="928670"/>
            <a:ext cx="10001320" cy="1815882"/>
          </a:xfrm>
          <a:prstGeom prst="rect">
            <a:avLst/>
          </a:prstGeom>
        </p:spPr>
        <p:txBody>
          <a:bodyPr wrap="square">
            <a:spAutoFit/>
          </a:bodyPr>
          <a:lstStyle/>
          <a:p>
            <a:pPr algn="ctr"/>
            <a:r>
              <a:rPr lang="ru-RU" sz="2800" b="1" dirty="0" smtClean="0"/>
              <a:t>При работе с дезинфекционными средствами необходимо соблюдать все меры предосторожности, включая применение средств индивидуальной защиты, указанные в инструкциях по применению.</a:t>
            </a:r>
            <a:endParaRPr lang="ru-RU" sz="2800" b="1" dirty="0"/>
          </a:p>
        </p:txBody>
      </p:sp>
      <p:pic>
        <p:nvPicPr>
          <p:cNvPr id="4" name="Рисунок 3" descr="004667027_1-19caa6e5181f579b2e60976070df0ea1.png"/>
          <p:cNvPicPr>
            <a:picLocks noChangeAspect="1"/>
          </p:cNvPicPr>
          <p:nvPr/>
        </p:nvPicPr>
        <p:blipFill>
          <a:blip r:embed="rId3">
            <a:lum bright="12000" contrast="-10000"/>
          </a:blip>
          <a:srcRect l="1939" t="24062" r="-1494" b="-350"/>
          <a:stretch>
            <a:fillRect/>
          </a:stretch>
        </p:blipFill>
        <p:spPr>
          <a:xfrm>
            <a:off x="2881290" y="2786058"/>
            <a:ext cx="6215106" cy="3571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 чем этот </a:t>
            </a:r>
            <a:r>
              <a:rPr lang="ru-RU" dirty="0" err="1" smtClean="0"/>
              <a:t>вебинар</a:t>
            </a:r>
            <a:r>
              <a:rPr lang="ru-RU" dirty="0" smtClean="0"/>
              <a:t>?</a:t>
            </a:r>
            <a:endParaRPr lang="ru-RU"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53" y="980728"/>
            <a:ext cx="3327834" cy="4437112"/>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32295" y="980728"/>
            <a:ext cx="3409252" cy="3717032"/>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0988" y="1224318"/>
            <a:ext cx="3529506" cy="1985347"/>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0988" y="3429000"/>
            <a:ext cx="1782434" cy="3168772"/>
          </a:xfrm>
          <a:prstGeom prst="rect">
            <a:avLst/>
          </a:prstGeom>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4032" y="3429000"/>
            <a:ext cx="1784751" cy="3172891"/>
          </a:xfrm>
          <a:prstGeom prst="rect">
            <a:avLst/>
          </a:prstGeom>
        </p:spPr>
      </p:pic>
      <p:pic>
        <p:nvPicPr>
          <p:cNvPr id="8" name="Рисунок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2295" y="4811275"/>
            <a:ext cx="3409252" cy="1786497"/>
          </a:xfrm>
          <a:prstGeom prst="rect">
            <a:avLst/>
          </a:prstGeom>
        </p:spPr>
      </p:pic>
      <p:pic>
        <p:nvPicPr>
          <p:cNvPr id="9"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6428" y="3960860"/>
            <a:ext cx="1977684" cy="2636912"/>
          </a:xfrm>
          <a:prstGeom prst="rect">
            <a:avLst/>
          </a:prstGeom>
        </p:spPr>
      </p:pic>
    </p:spTree>
    <p:extLst>
      <p:ext uri="{BB962C8B-B14F-4D97-AF65-F5344CB8AC3E}">
        <p14:creationId xmlns:p14="http://schemas.microsoft.com/office/powerpoint/2010/main" val="658031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1710731" cy="744755"/>
          </a:xfrm>
        </p:spPr>
        <p:txBody>
          <a:bodyPr/>
          <a:lstStyle/>
          <a:p>
            <a:r>
              <a:rPr lang="ru-RU" sz="3200" b="1" dirty="0" smtClean="0"/>
              <a:t>Ошибки при работе с дезинфицирующими средствами</a:t>
            </a:r>
            <a:endParaRPr lang="ru-RU" sz="3200" b="1" dirty="0"/>
          </a:p>
        </p:txBody>
      </p:sp>
      <p:sp>
        <p:nvSpPr>
          <p:cNvPr id="3" name="Прямоугольник 2"/>
          <p:cNvSpPr/>
          <p:nvPr/>
        </p:nvSpPr>
        <p:spPr>
          <a:xfrm>
            <a:off x="2881290" y="2428868"/>
            <a:ext cx="8643998" cy="707886"/>
          </a:xfrm>
          <a:prstGeom prst="rect">
            <a:avLst/>
          </a:prstGeom>
        </p:spPr>
        <p:txBody>
          <a:bodyPr wrap="square">
            <a:spAutoFit/>
          </a:bodyPr>
          <a:lstStyle/>
          <a:p>
            <a:r>
              <a:rPr lang="ru-RU" sz="2000" b="1" cap="all" dirty="0" smtClean="0"/>
              <a:t>3. ПРИГОТОВЛЕНИЕ СРЕДСТВА В КОНЦЕНТРАЦИИ, РЕКОМЕНДУЕМОЙ ДЛЯ ДРУГОГО ОБЪЕКТА ОБЕЗЗАРАЖИВАНИЯ</a:t>
            </a:r>
            <a:endParaRPr lang="ru-RU" sz="2000" b="1" cap="all" dirty="0"/>
          </a:p>
        </p:txBody>
      </p:sp>
      <p:sp>
        <p:nvSpPr>
          <p:cNvPr id="4" name="Прямоугольник 3"/>
          <p:cNvSpPr/>
          <p:nvPr/>
        </p:nvSpPr>
        <p:spPr>
          <a:xfrm>
            <a:off x="309522" y="857232"/>
            <a:ext cx="9144064" cy="707886"/>
          </a:xfrm>
          <a:prstGeom prst="rect">
            <a:avLst/>
          </a:prstGeom>
        </p:spPr>
        <p:txBody>
          <a:bodyPr wrap="square">
            <a:spAutoFit/>
          </a:bodyPr>
          <a:lstStyle/>
          <a:p>
            <a:r>
              <a:rPr lang="ru-RU" sz="2000" b="1" cap="all" dirty="0" smtClean="0"/>
              <a:t>1. ПРИГОТОВЛЕНИЕ ДЕЗИНФИЦИРУЮЩЕГО СРЕДСТВА, НЕ ИМЕЮЩЕГО ИНСТРУКЦИИ ПО ПРИМЕНЕНИЮ</a:t>
            </a:r>
            <a:endParaRPr lang="ru-RU" sz="2000" b="1" cap="all" dirty="0"/>
          </a:p>
        </p:txBody>
      </p:sp>
      <p:sp>
        <p:nvSpPr>
          <p:cNvPr id="5" name="Прямоугольник 4"/>
          <p:cNvSpPr/>
          <p:nvPr/>
        </p:nvSpPr>
        <p:spPr>
          <a:xfrm>
            <a:off x="1666844" y="1571612"/>
            <a:ext cx="8715436" cy="707886"/>
          </a:xfrm>
          <a:prstGeom prst="rect">
            <a:avLst/>
          </a:prstGeom>
        </p:spPr>
        <p:txBody>
          <a:bodyPr wrap="square">
            <a:spAutoFit/>
          </a:bodyPr>
          <a:lstStyle/>
          <a:p>
            <a:r>
              <a:rPr lang="ru-RU" sz="2000" b="1" cap="all" dirty="0" smtClean="0"/>
              <a:t>2. НАРУШЕНИЕ ПОЛОЖЕНИЙ ИНСТРУКЦИИ В ЧАСТИ РЕКОМЕНДУЕМОГО РЕЖИМА ДЕЗИНФЕКЦИИ и экспозиции, разведение в горячей воде</a:t>
            </a:r>
            <a:endParaRPr lang="ru-RU" sz="2000" b="1" cap="all" dirty="0"/>
          </a:p>
        </p:txBody>
      </p:sp>
      <p:sp>
        <p:nvSpPr>
          <p:cNvPr id="6" name="Прямоугольник 5"/>
          <p:cNvSpPr/>
          <p:nvPr/>
        </p:nvSpPr>
        <p:spPr>
          <a:xfrm>
            <a:off x="4238612" y="3286124"/>
            <a:ext cx="7953388" cy="1015663"/>
          </a:xfrm>
          <a:prstGeom prst="rect">
            <a:avLst/>
          </a:prstGeom>
        </p:spPr>
        <p:txBody>
          <a:bodyPr wrap="square">
            <a:spAutoFit/>
          </a:bodyPr>
          <a:lstStyle/>
          <a:p>
            <a:r>
              <a:rPr lang="ru-RU" sz="2000" b="1" cap="all" dirty="0" smtClean="0"/>
              <a:t>4. ИСПОЛЬЗОВАНИЕ ДЛЯ РАЗВЕДЕНИЯ РАБОЧЕГО РАСТВОРА ДЕЗИНФИЦИРУЮЩЕГО СРЕДСТВА ЕМКОСТИ БЕЗ РАЗМЕТКИ НА ВНУТРЕННЕЙ СТОРОНЕ</a:t>
            </a:r>
            <a:endParaRPr lang="ru-RU" sz="2000" b="1" cap="all" dirty="0"/>
          </a:p>
        </p:txBody>
      </p:sp>
      <p:sp>
        <p:nvSpPr>
          <p:cNvPr id="7" name="Прямоугольник 6"/>
          <p:cNvSpPr/>
          <p:nvPr/>
        </p:nvSpPr>
        <p:spPr>
          <a:xfrm>
            <a:off x="6024562" y="4572008"/>
            <a:ext cx="4191008" cy="400110"/>
          </a:xfrm>
          <a:prstGeom prst="rect">
            <a:avLst/>
          </a:prstGeom>
        </p:spPr>
        <p:txBody>
          <a:bodyPr wrap="square">
            <a:spAutoFit/>
          </a:bodyPr>
          <a:lstStyle/>
          <a:p>
            <a:r>
              <a:rPr lang="ru-RU" sz="2000" b="1" dirty="0" smtClean="0"/>
              <a:t>А ТАК ЖЕ…..</a:t>
            </a:r>
            <a:endParaRPr lang="ru-RU" sz="2000" b="1" dirty="0"/>
          </a:p>
        </p:txBody>
      </p:sp>
      <p:pic>
        <p:nvPicPr>
          <p:cNvPr id="8" name="Рисунок 7" descr="prigotovlenie-rastvorov.jpg"/>
          <p:cNvPicPr>
            <a:picLocks noChangeAspect="1"/>
          </p:cNvPicPr>
          <p:nvPr/>
        </p:nvPicPr>
        <p:blipFill>
          <a:blip r:embed="rId3" cstate="print">
            <a:lum bright="4000" contrast="12000"/>
          </a:blip>
          <a:srcRect l="28027" t="11425" r="18872" b="10048"/>
          <a:stretch>
            <a:fillRect/>
          </a:stretch>
        </p:blipFill>
        <p:spPr>
          <a:xfrm>
            <a:off x="238084" y="4000503"/>
            <a:ext cx="3571900" cy="2571769"/>
          </a:xfrm>
          <a:prstGeom prst="rect">
            <a:avLst/>
          </a:prstGeom>
        </p:spPr>
      </p:pic>
      <p:pic>
        <p:nvPicPr>
          <p:cNvPr id="9" name="Рисунок 8" descr="1521978.jpg"/>
          <p:cNvPicPr>
            <a:picLocks noChangeAspect="1"/>
          </p:cNvPicPr>
          <p:nvPr/>
        </p:nvPicPr>
        <p:blipFill>
          <a:blip r:embed="rId4">
            <a:lum bright="9000" contrast="30000"/>
          </a:blip>
          <a:stretch>
            <a:fillRect/>
          </a:stretch>
        </p:blipFill>
        <p:spPr>
          <a:xfrm>
            <a:off x="8167702" y="4071942"/>
            <a:ext cx="3548074" cy="250234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Уборочный инвентарь</a:t>
            </a:r>
            <a:endParaRPr lang="ru-RU" sz="3600" b="1" dirty="0"/>
          </a:p>
        </p:txBody>
      </p:sp>
      <p:sp>
        <p:nvSpPr>
          <p:cNvPr id="3" name="Прямоугольник 2"/>
          <p:cNvSpPr/>
          <p:nvPr/>
        </p:nvSpPr>
        <p:spPr>
          <a:xfrm>
            <a:off x="452398" y="928670"/>
            <a:ext cx="11358642" cy="1938992"/>
          </a:xfrm>
          <a:prstGeom prst="rect">
            <a:avLst/>
          </a:prstGeom>
        </p:spPr>
        <p:txBody>
          <a:bodyPr wrap="square">
            <a:spAutoFit/>
          </a:bodyPr>
          <a:lstStyle/>
          <a:p>
            <a:r>
              <a:rPr lang="ru-RU" sz="2400" b="1" dirty="0" smtClean="0"/>
              <a:t>Уборочный инвентарь (тележки, </a:t>
            </a:r>
            <a:r>
              <a:rPr lang="ru-RU" sz="2400" b="1" dirty="0" err="1" smtClean="0"/>
              <a:t>мопы</a:t>
            </a:r>
            <a:r>
              <a:rPr lang="ru-RU" sz="2400" b="1" dirty="0" smtClean="0"/>
              <a:t>, емкости, ветошь, швабры) должен быть раздельным,  иметь четкую маркировку или цветовое кодирование с учетом функционального назначения помещений и видов уборочных работ и храниться в выделенном помещении либо в шкафу вне рабочих кабинетов</a:t>
            </a:r>
            <a:r>
              <a:rPr lang="ru-RU" sz="2400" dirty="0" smtClean="0"/>
              <a:t>.</a:t>
            </a:r>
            <a:br>
              <a:rPr lang="ru-RU" sz="2400" dirty="0" smtClean="0"/>
            </a:br>
            <a:endParaRPr lang="ru-RU" sz="2400" dirty="0"/>
          </a:p>
        </p:txBody>
      </p:sp>
      <p:pic>
        <p:nvPicPr>
          <p:cNvPr id="4" name="Рисунок 3" descr="299876_5123.jpg"/>
          <p:cNvPicPr>
            <a:picLocks noChangeAspect="1"/>
          </p:cNvPicPr>
          <p:nvPr/>
        </p:nvPicPr>
        <p:blipFill>
          <a:blip r:embed="rId3">
            <a:lum bright="4000" contrast="9000"/>
          </a:blip>
          <a:stretch>
            <a:fillRect/>
          </a:stretch>
        </p:blipFill>
        <p:spPr>
          <a:xfrm>
            <a:off x="523836" y="2428868"/>
            <a:ext cx="6059137" cy="4226248"/>
          </a:xfrm>
          <a:prstGeom prst="rect">
            <a:avLst/>
          </a:prstGeom>
        </p:spPr>
      </p:pic>
      <p:pic>
        <p:nvPicPr>
          <p:cNvPr id="5" name="Рисунок 4" descr="464_88.jpg"/>
          <p:cNvPicPr>
            <a:picLocks noChangeAspect="1"/>
          </p:cNvPicPr>
          <p:nvPr/>
        </p:nvPicPr>
        <p:blipFill>
          <a:blip r:embed="rId4">
            <a:lum bright="4000" contrast="16000"/>
          </a:blip>
          <a:stretch>
            <a:fillRect/>
          </a:stretch>
        </p:blipFill>
        <p:spPr>
          <a:xfrm>
            <a:off x="6953256" y="2714620"/>
            <a:ext cx="4857784" cy="400052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Уборочный инвентарь</a:t>
            </a:r>
            <a:endParaRPr lang="ru-RU" sz="3600" b="1" dirty="0"/>
          </a:p>
        </p:txBody>
      </p:sp>
      <p:sp>
        <p:nvSpPr>
          <p:cNvPr id="3" name="Прямоугольник 2"/>
          <p:cNvSpPr/>
          <p:nvPr/>
        </p:nvSpPr>
        <p:spPr>
          <a:xfrm>
            <a:off x="238084" y="928670"/>
            <a:ext cx="11953916" cy="2123658"/>
          </a:xfrm>
          <a:prstGeom prst="rect">
            <a:avLst/>
          </a:prstGeom>
        </p:spPr>
        <p:txBody>
          <a:bodyPr wrap="square">
            <a:spAutoFit/>
          </a:bodyPr>
          <a:lstStyle/>
          <a:p>
            <a:r>
              <a:rPr lang="ru-RU" sz="2400" dirty="0" smtClean="0"/>
              <a:t>Использованный уборочный инвентарь обеззараживают в растворе дезинфицирующего средства, затем прополаскивают в воде и сушат. </a:t>
            </a:r>
          </a:p>
          <a:p>
            <a:r>
              <a:rPr lang="ru-RU" sz="2400" dirty="0" smtClean="0"/>
              <a:t>Для обеззараживания воздуха в помещениях с асептическим режимом следует применять разрешенные для этой цели оборудование и/или химические средства.</a:t>
            </a:r>
          </a:p>
          <a:p>
            <a:r>
              <a:rPr lang="ru-RU" dirty="0" smtClean="0"/>
              <a:t> </a:t>
            </a:r>
            <a:br>
              <a:rPr lang="ru-RU" dirty="0" smtClean="0"/>
            </a:br>
            <a:endParaRPr lang="ru-RU" dirty="0"/>
          </a:p>
        </p:txBody>
      </p:sp>
      <p:pic>
        <p:nvPicPr>
          <p:cNvPr id="5" name="Рисунок 4" descr="bc3f5774dfe5e2a617cb2f8924cfff91a8ed87d5.jpg"/>
          <p:cNvPicPr>
            <a:picLocks noChangeAspect="1"/>
          </p:cNvPicPr>
          <p:nvPr/>
        </p:nvPicPr>
        <p:blipFill>
          <a:blip r:embed="rId3">
            <a:lum bright="1000" contrast="-1000"/>
          </a:blip>
          <a:stretch>
            <a:fillRect/>
          </a:stretch>
        </p:blipFill>
        <p:spPr>
          <a:xfrm>
            <a:off x="881026" y="3357562"/>
            <a:ext cx="5448300" cy="2752725"/>
          </a:xfrm>
          <a:prstGeom prst="rect">
            <a:avLst/>
          </a:prstGeom>
        </p:spPr>
      </p:pic>
      <p:pic>
        <p:nvPicPr>
          <p:cNvPr id="6" name="Рисунок 5" descr="m2482.jpg"/>
          <p:cNvPicPr>
            <a:picLocks noChangeAspect="1"/>
          </p:cNvPicPr>
          <p:nvPr/>
        </p:nvPicPr>
        <p:blipFill>
          <a:blip r:embed="rId4">
            <a:lum bright="4000" contrast="14000"/>
          </a:blip>
          <a:stretch>
            <a:fillRect/>
          </a:stretch>
        </p:blipFill>
        <p:spPr>
          <a:xfrm>
            <a:off x="8310578" y="2500306"/>
            <a:ext cx="2357454" cy="41567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sp>
        <p:nvSpPr>
          <p:cNvPr id="3" name="Прямоугольник 2"/>
          <p:cNvSpPr/>
          <p:nvPr/>
        </p:nvSpPr>
        <p:spPr>
          <a:xfrm>
            <a:off x="380960" y="928670"/>
            <a:ext cx="11430080" cy="2246769"/>
          </a:xfrm>
          <a:prstGeom prst="rect">
            <a:avLst/>
          </a:prstGeom>
        </p:spPr>
        <p:txBody>
          <a:bodyPr wrap="square">
            <a:spAutoFit/>
          </a:bodyPr>
          <a:lstStyle/>
          <a:p>
            <a:pPr algn="just"/>
            <a:r>
              <a:rPr lang="ru-RU" sz="2800" b="1" dirty="0" smtClean="0"/>
              <a:t>В целях профилактики ИСМП обеззараживанию подлежат руки медицинских работников (гигиеническая обработка рук, обработка рук хирургов) и кожные покровы пациентов (обработка операционного и инъекционного полей, локтевых сгибов доноров, санитарная обработка кожных покровов).</a:t>
            </a:r>
            <a:endParaRPr lang="ru-RU" sz="2800" b="1" dirty="0"/>
          </a:p>
        </p:txBody>
      </p:sp>
      <p:pic>
        <p:nvPicPr>
          <p:cNvPr id="4" name="Рисунок 3" descr="ruki.jpg"/>
          <p:cNvPicPr>
            <a:picLocks noChangeAspect="1"/>
          </p:cNvPicPr>
          <p:nvPr/>
        </p:nvPicPr>
        <p:blipFill>
          <a:blip r:embed="rId3">
            <a:lum bright="2000" contrast="7000"/>
          </a:blip>
          <a:stretch>
            <a:fillRect/>
          </a:stretch>
        </p:blipFill>
        <p:spPr>
          <a:xfrm>
            <a:off x="1703512" y="3379755"/>
            <a:ext cx="5324475" cy="30099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2636912"/>
            <a:ext cx="2225846" cy="395705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sp>
        <p:nvSpPr>
          <p:cNvPr id="3" name="Прямоугольник 2"/>
          <p:cNvSpPr/>
          <p:nvPr/>
        </p:nvSpPr>
        <p:spPr>
          <a:xfrm>
            <a:off x="380960" y="928670"/>
            <a:ext cx="11215766" cy="1569660"/>
          </a:xfrm>
          <a:prstGeom prst="rect">
            <a:avLst/>
          </a:prstGeom>
        </p:spPr>
        <p:txBody>
          <a:bodyPr wrap="square">
            <a:spAutoFit/>
          </a:bodyPr>
          <a:lstStyle/>
          <a:p>
            <a:pPr algn="just"/>
            <a:r>
              <a:rPr lang="ru-RU" sz="2400" b="1" dirty="0" smtClean="0"/>
              <a:t>Коротко подстриженные ногти, отсутствие лака на ногтях, отсутствие искусственных ногтей, отсутствие на руках колец, перстней и других ювелирных украшений (часов и браслетов). Для высушивания рук применяют чистые тканевые полотенца или бумажные салфетки однократного использования</a:t>
            </a:r>
            <a:r>
              <a:rPr lang="ru-RU" sz="2400" dirty="0" smtClean="0"/>
              <a:t>.</a:t>
            </a:r>
            <a:endParaRPr lang="ru-RU" sz="2400" dirty="0"/>
          </a:p>
        </p:txBody>
      </p:sp>
      <p:pic>
        <p:nvPicPr>
          <p:cNvPr id="4" name="Рисунок 3" descr="kolca1-300x259.jpg"/>
          <p:cNvPicPr>
            <a:picLocks noChangeAspect="1"/>
          </p:cNvPicPr>
          <p:nvPr/>
        </p:nvPicPr>
        <p:blipFill>
          <a:blip r:embed="rId3">
            <a:lum bright="11000" contrast="6000"/>
          </a:blip>
          <a:stretch>
            <a:fillRect/>
          </a:stretch>
        </p:blipFill>
        <p:spPr>
          <a:xfrm>
            <a:off x="1952596" y="3286124"/>
            <a:ext cx="3071834" cy="2571768"/>
          </a:xfrm>
          <a:prstGeom prst="rect">
            <a:avLst/>
          </a:prstGeom>
        </p:spPr>
      </p:pic>
      <p:pic>
        <p:nvPicPr>
          <p:cNvPr id="6" name="Рисунок 5" descr="Без названия (2).jpg"/>
          <p:cNvPicPr>
            <a:picLocks noChangeAspect="1"/>
          </p:cNvPicPr>
          <p:nvPr/>
        </p:nvPicPr>
        <p:blipFill>
          <a:blip r:embed="rId4">
            <a:lum bright="6000" contrast="14000"/>
          </a:blip>
          <a:stretch>
            <a:fillRect/>
          </a:stretch>
        </p:blipFill>
        <p:spPr>
          <a:xfrm>
            <a:off x="6667504" y="3286124"/>
            <a:ext cx="3143272" cy="25717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sp>
        <p:nvSpPr>
          <p:cNvPr id="3" name="Текст 5"/>
          <p:cNvSpPr txBox="1">
            <a:spLocks/>
          </p:cNvSpPr>
          <p:nvPr/>
        </p:nvSpPr>
        <p:spPr>
          <a:xfrm>
            <a:off x="452398" y="785794"/>
            <a:ext cx="10501386" cy="40322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ru-RU" sz="2800" b="1" i="0" u="sng"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Гигиеническая обработка рук проводится двумя способами:</a:t>
            </a:r>
          </a:p>
          <a:p>
            <a:pPr marL="228600" marR="0" lvl="0" indent="-228600" algn="l" defTabSz="914400" rtl="0" eaLnBrk="1" fontAlgn="auto" latinLnBrk="0" hangingPunct="1">
              <a:lnSpc>
                <a:spcPct val="90000"/>
              </a:lnSpc>
              <a:spcBef>
                <a:spcPts val="1000"/>
              </a:spcBef>
              <a:spcAft>
                <a:spcPts val="0"/>
              </a:spcAft>
              <a:buClrTx/>
              <a:buSzTx/>
              <a:tabLst/>
              <a:defRPr/>
            </a:pPr>
            <a:endParaRPr kumimoji="0" lang="ru-RU" sz="28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endParaRPr>
          </a:p>
          <a:p>
            <a:pPr marL="228600" marR="0" lvl="0" indent="-228600" algn="l" defTabSz="914400" rtl="0" eaLnBrk="1" fontAlgn="auto" latinLnBrk="0" hangingPunct="1">
              <a:lnSpc>
                <a:spcPct val="90000"/>
              </a:lnSpc>
              <a:spcBef>
                <a:spcPts val="1000"/>
              </a:spcBef>
              <a:spcAft>
                <a:spcPts val="0"/>
              </a:spcAft>
              <a:buClrTx/>
              <a:buSzTx/>
              <a:buFont typeface="Wingdings" charset="0"/>
              <a:buChar char="ü"/>
              <a:tabLst/>
              <a:defRPr/>
            </a:pPr>
            <a:r>
              <a:rPr kumimoji="0" lang="ru-RU" sz="2800" b="0"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a:t>
            </a:r>
            <a:r>
              <a:rPr kumimoji="0" lang="ru-RU" sz="28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Мытье рук водой с обычным мылом или с мылом с дезинфицирующим эффектом;</a:t>
            </a:r>
          </a:p>
          <a:p>
            <a:pPr marL="228600" marR="0" lvl="0" indent="-228600" algn="l" defTabSz="914400" rtl="0" eaLnBrk="1" fontAlgn="auto" latinLnBrk="0" hangingPunct="1">
              <a:lnSpc>
                <a:spcPct val="90000"/>
              </a:lnSpc>
              <a:spcBef>
                <a:spcPts val="1000"/>
              </a:spcBef>
              <a:spcAft>
                <a:spcPts val="0"/>
              </a:spcAft>
              <a:buClrTx/>
              <a:buSzTx/>
              <a:buFont typeface="Wingdings" charset="0"/>
              <a:buChar char="ü"/>
              <a:tabLst/>
              <a:defRPr/>
            </a:pPr>
            <a:r>
              <a:rPr kumimoji="0" lang="ru-RU" sz="28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Гигиеническая обработка рук кожным антисептиком путем его втирания в кожу рук.</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800" b="1" i="0" u="none" strike="noStrike" kern="1200" cap="none" spc="0" normalizeH="0" baseline="0" noProof="0" dirty="0">
              <a:ln>
                <a:noFill/>
              </a:ln>
              <a:solidFill>
                <a:srgbClr val="002060"/>
              </a:solidFill>
              <a:effectLst/>
              <a:uLnTx/>
              <a:uFillTx/>
              <a:latin typeface="Calibri" charset="0"/>
              <a:ea typeface="ＭＳ Ｐゴシック" charset="0"/>
              <a:cs typeface="ＭＳ Ｐゴシック" charset="0"/>
            </a:endParaRPr>
          </a:p>
        </p:txBody>
      </p:sp>
      <p:pic>
        <p:nvPicPr>
          <p:cNvPr id="4" name="Рисунок 3" descr="1 (1).jpg"/>
          <p:cNvPicPr>
            <a:picLocks noChangeAspect="1"/>
          </p:cNvPicPr>
          <p:nvPr/>
        </p:nvPicPr>
        <p:blipFill>
          <a:blip r:embed="rId3"/>
          <a:stretch>
            <a:fillRect/>
          </a:stretch>
        </p:blipFill>
        <p:spPr>
          <a:xfrm>
            <a:off x="6167438" y="3571876"/>
            <a:ext cx="5595950" cy="292388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sp>
        <p:nvSpPr>
          <p:cNvPr id="3" name="Rectangle 2"/>
          <p:cNvSpPr txBox="1">
            <a:spLocks noChangeArrowheads="1"/>
          </p:cNvSpPr>
          <p:nvPr/>
        </p:nvSpPr>
        <p:spPr bwMode="auto">
          <a:xfrm>
            <a:off x="154415" y="857232"/>
            <a:ext cx="5941586" cy="5849745"/>
          </a:xfrm>
          <a:prstGeom prst="rect">
            <a:avLst/>
          </a:prstGeom>
          <a:noFill/>
          <a:ln>
            <a:noFill/>
          </a:ln>
          <a:extLst/>
        </p:spPr>
        <p:style>
          <a:lnRef idx="1">
            <a:schemeClr val="accent1"/>
          </a:lnRef>
          <a:fillRef idx="2">
            <a:schemeClr val="accent1"/>
          </a:fillRef>
          <a:effectRef idx="1">
            <a:schemeClr val="accent1"/>
          </a:effectRef>
          <a:fontRef idx="minor">
            <a:schemeClr val="dk1"/>
          </a:fontRef>
        </p:style>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cs typeface="ＭＳ Ｐゴシック" charset="0"/>
              </a:defRPr>
            </a:lvl2pPr>
            <a:lvl3pPr marL="1143000" indent="-228600">
              <a:defRPr kumimoji="1" sz="2400">
                <a:solidFill>
                  <a:schemeClr val="tx1"/>
                </a:solidFill>
                <a:latin typeface="Arial" charset="0"/>
                <a:ea typeface="ＭＳ Ｐゴシック" charset="0"/>
                <a:cs typeface="ＭＳ Ｐゴシック" charset="0"/>
              </a:defRPr>
            </a:lvl3pPr>
            <a:lvl4pPr marL="1600200" indent="-228600">
              <a:defRPr kumimoji="1" sz="2400">
                <a:solidFill>
                  <a:schemeClr val="tx1"/>
                </a:solidFill>
                <a:latin typeface="Arial" charset="0"/>
                <a:ea typeface="ＭＳ Ｐゴシック" charset="0"/>
                <a:cs typeface="ＭＳ Ｐゴシック" charset="0"/>
              </a:defRPr>
            </a:lvl4pPr>
            <a:lvl5pPr marL="2057400" indent="-228600">
              <a:defRPr kumimoji="1" sz="2400">
                <a:solidFill>
                  <a:schemeClr val="tx1"/>
                </a:solidFill>
                <a:latin typeface="Arial"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cs typeface="ＭＳ Ｐゴシック" charset="0"/>
              </a:defRPr>
            </a:lvl9pPr>
          </a:lstStyle>
          <a:p>
            <a:r>
              <a:rPr kumimoji="0" lang="ru-RU" b="1" dirty="0" smtClean="0">
                <a:solidFill>
                  <a:srgbClr val="000090"/>
                </a:solidFill>
                <a:latin typeface="Calibri" charset="0"/>
              </a:rPr>
              <a:t>Последовательность </a:t>
            </a:r>
            <a:r>
              <a:rPr kumimoji="0" lang="ru-RU" b="1" dirty="0">
                <a:solidFill>
                  <a:srgbClr val="000090"/>
                </a:solidFill>
                <a:latin typeface="Calibri" charset="0"/>
              </a:rPr>
              <a:t>движений.</a:t>
            </a:r>
          </a:p>
          <a:p>
            <a:endParaRPr kumimoji="0" lang="ru-RU" b="1" dirty="0">
              <a:solidFill>
                <a:srgbClr val="000090"/>
              </a:solidFill>
              <a:latin typeface="Calibri" charset="0"/>
            </a:endParaRPr>
          </a:p>
          <a:p>
            <a:r>
              <a:rPr kumimoji="0" lang="ru-RU" b="1" dirty="0">
                <a:solidFill>
                  <a:srgbClr val="000090"/>
                </a:solidFill>
                <a:latin typeface="Calibri" charset="0"/>
              </a:rPr>
              <a:t>Европейские стандарты обработки рук </a:t>
            </a:r>
          </a:p>
          <a:p>
            <a:r>
              <a:rPr kumimoji="0" lang="ru-RU" b="1" dirty="0">
                <a:solidFill>
                  <a:srgbClr val="000090"/>
                </a:solidFill>
                <a:latin typeface="Calibri" charset="0"/>
              </a:rPr>
              <a:t>EN 1500 и EN 12791</a:t>
            </a:r>
          </a:p>
          <a:p>
            <a:endParaRPr kumimoji="0" lang="ru-RU" b="1" dirty="0">
              <a:solidFill>
                <a:srgbClr val="000090"/>
              </a:solidFill>
              <a:latin typeface="Calibri" charset="0"/>
            </a:endParaRPr>
          </a:p>
          <a:p>
            <a:r>
              <a:rPr kumimoji="0" lang="ru-RU" b="1" dirty="0">
                <a:solidFill>
                  <a:srgbClr val="000090"/>
                </a:solidFill>
                <a:latin typeface="Calibri" charset="0"/>
              </a:rPr>
              <a:t>Процедуру следует повторить пять раз.</a:t>
            </a:r>
          </a:p>
          <a:p>
            <a:endParaRPr kumimoji="0" lang="ru-RU" b="1" dirty="0">
              <a:solidFill>
                <a:srgbClr val="000090"/>
              </a:solidFill>
              <a:latin typeface="Calibri" charset="0"/>
            </a:endParaRPr>
          </a:p>
          <a:p>
            <a:r>
              <a:rPr kumimoji="0" lang="ru-RU" b="1" dirty="0">
                <a:solidFill>
                  <a:srgbClr val="000090"/>
                </a:solidFill>
                <a:latin typeface="Calibri" charset="0"/>
              </a:rPr>
              <a:t>Не рекомендуется применять электрические сушки для рук, так как  при этом отсутствует такая важная функция полотенца, как растирание кожи, при котором удаляются остатки моющего средства и </a:t>
            </a:r>
            <a:r>
              <a:rPr kumimoji="0" lang="ru-RU" b="1" dirty="0" smtClean="0">
                <a:solidFill>
                  <a:srgbClr val="000090"/>
                </a:solidFill>
                <a:latin typeface="Calibri" charset="0"/>
              </a:rPr>
              <a:t>эпителия</a:t>
            </a:r>
            <a:r>
              <a:rPr kumimoji="0" lang="ru-RU" b="1" dirty="0">
                <a:solidFill>
                  <a:srgbClr val="000090"/>
                </a:solidFill>
                <a:latin typeface="Calibri" charset="0"/>
              </a:rPr>
              <a:t>.</a:t>
            </a:r>
          </a:p>
          <a:p>
            <a:endParaRPr kumimoji="0" lang="ru-RU" sz="1800" dirty="0">
              <a:solidFill>
                <a:srgbClr val="000090"/>
              </a:solidFill>
              <a:latin typeface="Calibri" charset="0"/>
            </a:endParaRPr>
          </a:p>
          <a:p>
            <a:endParaRPr kumimoji="0" lang="ru-RU" sz="1800" b="1" dirty="0">
              <a:solidFill>
                <a:srgbClr val="000090"/>
              </a:solidFill>
              <a:latin typeface="Calibri" charset="0"/>
            </a:endParaRPr>
          </a:p>
        </p:txBody>
      </p:sp>
      <p:pic>
        <p:nvPicPr>
          <p:cNvPr id="4" name="Picture 2" descr="обработка ру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857232"/>
            <a:ext cx="5786478" cy="578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pic>
        <p:nvPicPr>
          <p:cNvPr id="3" name="Рисунок 2" descr="96545b5a1ec76fc74ce2792576bcf16f.jpg"/>
          <p:cNvPicPr>
            <a:picLocks noChangeAspect="1"/>
          </p:cNvPicPr>
          <p:nvPr/>
        </p:nvPicPr>
        <p:blipFill>
          <a:blip r:embed="rId3">
            <a:lum bright="4000" contrast="23000"/>
          </a:blip>
          <a:stretch>
            <a:fillRect/>
          </a:stretch>
        </p:blipFill>
        <p:spPr>
          <a:xfrm>
            <a:off x="1095340" y="642918"/>
            <a:ext cx="8786874" cy="60588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Правила обработки рук</a:t>
            </a:r>
            <a:endParaRPr lang="ru-RU" sz="3600" b="1" dirty="0"/>
          </a:p>
        </p:txBody>
      </p:sp>
      <p:sp>
        <p:nvSpPr>
          <p:cNvPr id="3" name="Текст 5"/>
          <p:cNvSpPr txBox="1">
            <a:spLocks/>
          </p:cNvSpPr>
          <p:nvPr/>
        </p:nvSpPr>
        <p:spPr>
          <a:xfrm>
            <a:off x="238084" y="928670"/>
            <a:ext cx="10862058" cy="426351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lstStyle/>
          <a:p>
            <a:pPr marL="228600" marR="0" lvl="0" indent="-228600" algn="l" defTabSz="914400" rtl="0" eaLnBrk="1" fontAlgn="auto" latinLnBrk="0" hangingPunct="1">
              <a:lnSpc>
                <a:spcPct val="90000"/>
              </a:lnSpc>
              <a:spcBef>
                <a:spcPts val="1000"/>
              </a:spcBef>
              <a:spcAft>
                <a:spcPts val="0"/>
              </a:spcAft>
              <a:buClrTx/>
              <a:buSzTx/>
              <a:tabLst/>
              <a:defRPr/>
            </a:pP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Медицинский персонал должен быть обеспечен в достаточном количестве:</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endParaRPr>
          </a:p>
          <a:p>
            <a:pPr marL="228600" marR="0" lvl="0" indent="-228600" algn="l" defTabSz="914400" rtl="0" eaLnBrk="1" fontAlgn="auto" latinLnBrk="0" hangingPunct="1">
              <a:lnSpc>
                <a:spcPct val="90000"/>
              </a:lnSpc>
              <a:spcBef>
                <a:spcPts val="1000"/>
              </a:spcBef>
              <a:spcAft>
                <a:spcPts val="0"/>
              </a:spcAft>
              <a:buClrTx/>
              <a:buSzTx/>
              <a:buFont typeface="Wingdings" charset="0"/>
              <a:buChar char="ü"/>
              <a:tabLst/>
              <a:defRPr/>
            </a:pP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Эффективными средствами </a:t>
            </a:r>
            <a:r>
              <a:rPr kumimoji="0" lang="ru-RU" sz="2400" b="1" i="0" u="sng"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для мытья рук</a:t>
            </a: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a:t>
            </a:r>
          </a:p>
          <a:p>
            <a:pPr marL="228600" marR="0" lvl="0" indent="-228600" algn="l" defTabSz="914400" rtl="0" eaLnBrk="1" fontAlgn="auto" latinLnBrk="0" hangingPunct="1">
              <a:lnSpc>
                <a:spcPct val="90000"/>
              </a:lnSpc>
              <a:spcBef>
                <a:spcPts val="1000"/>
              </a:spcBef>
              <a:spcAft>
                <a:spcPts val="0"/>
              </a:spcAft>
              <a:buClrTx/>
              <a:buSzTx/>
              <a:buFont typeface="Wingdings" charset="0"/>
              <a:buChar char="ü"/>
              <a:tabLst/>
              <a:defRPr/>
            </a:pP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Эффективными средствами </a:t>
            </a:r>
            <a:r>
              <a:rPr kumimoji="0" lang="ru-RU" sz="2400" b="1" i="0" u="sng"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для обеззараживания рук</a:t>
            </a: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a:t>
            </a:r>
          </a:p>
          <a:p>
            <a:pPr marL="228600" marR="0" lvl="0" indent="-228600" algn="l" defTabSz="914400" rtl="0" eaLnBrk="1" fontAlgn="auto" latinLnBrk="0" hangingPunct="1">
              <a:lnSpc>
                <a:spcPct val="90000"/>
              </a:lnSpc>
              <a:spcBef>
                <a:spcPts val="1000"/>
              </a:spcBef>
              <a:spcAft>
                <a:spcPts val="0"/>
              </a:spcAft>
              <a:buClrTx/>
              <a:buSzTx/>
              <a:buFont typeface="Wingdings" charset="0"/>
              <a:buChar char="ü"/>
              <a:tabLst/>
              <a:defRPr/>
            </a:pP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Средствами </a:t>
            </a:r>
            <a:r>
              <a:rPr kumimoji="0" lang="ru-RU" sz="2400" b="1" i="0" u="sng"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для ухода за кожей рук </a:t>
            </a:r>
            <a:r>
              <a:rPr kumimoji="0" lang="ru-RU" sz="2400" b="1"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(кремы, лосьоны, бальзамы и др.) для снижения риска возникновения контактных дерматитов.</a:t>
            </a:r>
            <a:r>
              <a:rPr kumimoji="0" lang="ru-RU" sz="2400" b="0"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rPr>
              <a:t> </a:t>
            </a:r>
            <a:endParaRPr kumimoji="0" lang="en-US" sz="2400" b="0" i="0" u="none" strike="noStrike" kern="1200" cap="none" spc="0" normalizeH="0" baseline="0" noProof="0" dirty="0" smtClean="0">
              <a:ln>
                <a:noFill/>
              </a:ln>
              <a:solidFill>
                <a:srgbClr val="002060"/>
              </a:solidFill>
              <a:effectLst/>
              <a:uLnTx/>
              <a:uFillTx/>
              <a:latin typeface="Calibri" charset="0"/>
              <a:ea typeface="ＭＳ Ｐゴシック" charset="0"/>
              <a:cs typeface="ＭＳ Ｐゴシック"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sz="2400" b="0" i="0" u="none" strike="noStrike" kern="1200" cap="none" spc="0" normalizeH="0" baseline="0" noProof="0" dirty="0">
              <a:ln>
                <a:noFill/>
              </a:ln>
              <a:solidFill>
                <a:srgbClr val="002060"/>
              </a:solidFill>
              <a:effectLst/>
              <a:uLnTx/>
              <a:uFillTx/>
              <a:latin typeface="Calibri" charset="0"/>
              <a:ea typeface="ＭＳ Ｐゴシック" charset="0"/>
              <a:cs typeface="ＭＳ Ｐゴシック" charset="0"/>
            </a:endParaRPr>
          </a:p>
        </p:txBody>
      </p:sp>
      <p:pic>
        <p:nvPicPr>
          <p:cNvPr id="4" name="Рисунок 3" descr="971070.jpg"/>
          <p:cNvPicPr>
            <a:picLocks noChangeAspect="1"/>
          </p:cNvPicPr>
          <p:nvPr/>
        </p:nvPicPr>
        <p:blipFill>
          <a:blip r:embed="rId3">
            <a:lum bright="4000" contrast="4000"/>
          </a:blip>
          <a:srcRect l="14796" t="12500" r="17857" b="3500"/>
          <a:stretch>
            <a:fillRect/>
          </a:stretch>
        </p:blipFill>
        <p:spPr>
          <a:xfrm>
            <a:off x="952464" y="4000504"/>
            <a:ext cx="2020656" cy="2571744"/>
          </a:xfrm>
          <a:prstGeom prst="rect">
            <a:avLst/>
          </a:prstGeom>
        </p:spPr>
      </p:pic>
      <p:pic>
        <p:nvPicPr>
          <p:cNvPr id="5" name="Рисунок 4" descr="1234_enl.jpg"/>
          <p:cNvPicPr>
            <a:picLocks noChangeAspect="1"/>
          </p:cNvPicPr>
          <p:nvPr/>
        </p:nvPicPr>
        <p:blipFill>
          <a:blip r:embed="rId4">
            <a:lum bright="4000" contrast="9000"/>
          </a:blip>
          <a:stretch>
            <a:fillRect/>
          </a:stretch>
        </p:blipFill>
        <p:spPr>
          <a:xfrm>
            <a:off x="4452926" y="4071942"/>
            <a:ext cx="2500330" cy="2500330"/>
          </a:xfrm>
          <a:prstGeom prst="rect">
            <a:avLst/>
          </a:prstGeom>
        </p:spPr>
      </p:pic>
      <p:pic>
        <p:nvPicPr>
          <p:cNvPr id="6" name="Рисунок 5" descr="5301.jpg"/>
          <p:cNvPicPr>
            <a:picLocks noChangeAspect="1"/>
          </p:cNvPicPr>
          <p:nvPr/>
        </p:nvPicPr>
        <p:blipFill>
          <a:blip r:embed="rId5">
            <a:lum bright="4000" contrast="4000"/>
          </a:blip>
          <a:stretch>
            <a:fillRect/>
          </a:stretch>
        </p:blipFill>
        <p:spPr>
          <a:xfrm>
            <a:off x="8167702" y="4214818"/>
            <a:ext cx="2500330" cy="221457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Зачем нужны перчатки?</a:t>
            </a:r>
            <a:endParaRPr lang="ru-RU" sz="3600" b="1" dirty="0"/>
          </a:p>
        </p:txBody>
      </p:sp>
      <p:pic>
        <p:nvPicPr>
          <p:cNvPr id="3" name="Рисунок 2" descr="HTB1KLH_aamWBuNkHFJHq6yatVXaV.jpg"/>
          <p:cNvPicPr>
            <a:picLocks noChangeAspect="1"/>
          </p:cNvPicPr>
          <p:nvPr/>
        </p:nvPicPr>
        <p:blipFill>
          <a:blip r:embed="rId3">
            <a:lum bright="2000" contrast="4000"/>
          </a:blip>
          <a:stretch>
            <a:fillRect/>
          </a:stretch>
        </p:blipFill>
        <p:spPr>
          <a:xfrm>
            <a:off x="452398" y="1071546"/>
            <a:ext cx="4857760" cy="4857760"/>
          </a:xfrm>
          <a:prstGeom prst="rect">
            <a:avLst/>
          </a:prstGeom>
        </p:spPr>
      </p:pic>
      <p:pic>
        <p:nvPicPr>
          <p:cNvPr id="4" name="Рисунок 3" descr="peha-soft-nitrile-finofr_enl.jpg"/>
          <p:cNvPicPr>
            <a:picLocks noChangeAspect="1"/>
          </p:cNvPicPr>
          <p:nvPr/>
        </p:nvPicPr>
        <p:blipFill>
          <a:blip r:embed="rId4">
            <a:lum bright="21000" contrast="-21000"/>
          </a:blip>
          <a:stretch>
            <a:fillRect/>
          </a:stretch>
        </p:blipFill>
        <p:spPr>
          <a:xfrm>
            <a:off x="6167438" y="2214554"/>
            <a:ext cx="4429156" cy="29527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Для кого наиболее опасна встреча с вирусом?</a:t>
            </a:r>
            <a:endParaRPr lang="ru-RU" sz="3600" b="1" dirty="0"/>
          </a:p>
        </p:txBody>
      </p:sp>
      <p:sp>
        <p:nvSpPr>
          <p:cNvPr id="3" name="Прямоугольник 2"/>
          <p:cNvSpPr/>
          <p:nvPr/>
        </p:nvSpPr>
        <p:spPr>
          <a:xfrm>
            <a:off x="238084" y="857232"/>
            <a:ext cx="11358642" cy="4708981"/>
          </a:xfrm>
          <a:prstGeom prst="rect">
            <a:avLst/>
          </a:prstGeom>
        </p:spPr>
        <p:txBody>
          <a:bodyPr wrap="square">
            <a:spAutoFit/>
          </a:bodyPr>
          <a:lstStyle/>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pPr fontAlgn="base"/>
            <a:r>
              <a:rPr lang="en-US" sz="2400" dirty="0" smtClean="0"/>
              <a:t>  </a:t>
            </a:r>
            <a:endParaRPr lang="ru-RU" sz="2400" dirty="0" smtClean="0"/>
          </a:p>
          <a:p>
            <a:r>
              <a:rPr lang="ru-RU" dirty="0" smtClean="0"/>
              <a:t/>
            </a:r>
            <a:br>
              <a:rPr lang="ru-RU" dirty="0" smtClean="0"/>
            </a:b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76450"/>
            <a:ext cx="11377264" cy="537321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Работа в перчатках</a:t>
            </a:r>
            <a:endParaRPr lang="ru-RU" sz="3600" b="1" dirty="0"/>
          </a:p>
        </p:txBody>
      </p:sp>
      <p:pic>
        <p:nvPicPr>
          <p:cNvPr id="3" name="Содержимое 3" descr="040780107.JPG"/>
          <p:cNvPicPr>
            <a:picLocks noChangeAspect="1"/>
          </p:cNvPicPr>
          <p:nvPr/>
        </p:nvPicPr>
        <p:blipFill>
          <a:blip r:embed="rId3">
            <a:lum bright="-4000" contrast="14000"/>
          </a:blip>
          <a:stretch>
            <a:fillRect/>
          </a:stretch>
        </p:blipFill>
        <p:spPr>
          <a:xfrm>
            <a:off x="1452530" y="785794"/>
            <a:ext cx="7429552" cy="591434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b="1" dirty="0" smtClean="0"/>
              <a:t>МАСКА</a:t>
            </a:r>
            <a:endParaRPr lang="ru-RU" sz="4800" b="1" dirty="0"/>
          </a:p>
        </p:txBody>
      </p:sp>
      <p:pic>
        <p:nvPicPr>
          <p:cNvPr id="3" name="Рисунок 2" descr="TxpYSOdXZNFwrooc0NEPw.jpg"/>
          <p:cNvPicPr>
            <a:picLocks noChangeAspect="1"/>
          </p:cNvPicPr>
          <p:nvPr/>
        </p:nvPicPr>
        <p:blipFill>
          <a:blip r:embed="rId3"/>
          <a:stretch>
            <a:fillRect/>
          </a:stretch>
        </p:blipFill>
        <p:spPr>
          <a:xfrm>
            <a:off x="7024694" y="1285860"/>
            <a:ext cx="4572000" cy="4572000"/>
          </a:xfrm>
          <a:prstGeom prst="rect">
            <a:avLst/>
          </a:prstGeom>
        </p:spPr>
      </p:pic>
      <p:sp>
        <p:nvSpPr>
          <p:cNvPr id="4" name="Прямоугольник 3"/>
          <p:cNvSpPr/>
          <p:nvPr/>
        </p:nvSpPr>
        <p:spPr>
          <a:xfrm>
            <a:off x="166646" y="1000108"/>
            <a:ext cx="6715172" cy="4893647"/>
          </a:xfrm>
          <a:prstGeom prst="rect">
            <a:avLst/>
          </a:prstGeom>
        </p:spPr>
        <p:txBody>
          <a:bodyPr wrap="square">
            <a:spAutoFit/>
          </a:bodyPr>
          <a:lstStyle/>
          <a:p>
            <a:r>
              <a:rPr lang="ru-RU" sz="2400" dirty="0" smtClean="0"/>
              <a:t>1. Медицинскую маску используют однократно.</a:t>
            </a:r>
          </a:p>
          <a:p>
            <a:r>
              <a:rPr lang="ru-RU" sz="2400" dirty="0" smtClean="0"/>
              <a:t>2. Надевать маску следует так, чтобы она закрывала рот, нос и подбородок, и плотно фиксировалась.</a:t>
            </a:r>
          </a:p>
          <a:p>
            <a:r>
              <a:rPr lang="ru-RU" sz="2400" dirty="0" smtClean="0"/>
              <a:t>3. Обеспечить плотное прилегание маски к лицу.</a:t>
            </a:r>
          </a:p>
          <a:p>
            <a:r>
              <a:rPr lang="ru-RU" sz="2400" dirty="0" smtClean="0"/>
              <a:t>4. При использовании маски необходимо избегать прикосновений к фильтрующей поверхности руками. </a:t>
            </a:r>
          </a:p>
          <a:p>
            <a:r>
              <a:rPr lang="ru-RU" sz="2400" dirty="0" smtClean="0"/>
              <a:t>5. Менять маски необходимо не реже чем через 3 часа. Если маска увлажнилась, ее следует заменить на новую.</a:t>
            </a:r>
          </a:p>
          <a:p>
            <a:r>
              <a:rPr lang="ru-RU" sz="2400" dirty="0" smtClean="0"/>
              <a:t>6. Снимать маску следует за резинки (завязки), не прикасаясь к фильтрующей поверхности.</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t>Классификация медицинских отходов</a:t>
            </a:r>
            <a:endParaRPr lang="ru-RU" sz="4000" dirty="0"/>
          </a:p>
        </p:txBody>
      </p:sp>
      <p:pic>
        <p:nvPicPr>
          <p:cNvPr id="8" name="Рисунок 7" descr="othody-klassa-b.jpg"/>
          <p:cNvPicPr>
            <a:picLocks noChangeAspect="1"/>
          </p:cNvPicPr>
          <p:nvPr/>
        </p:nvPicPr>
        <p:blipFill>
          <a:blip r:embed="rId3">
            <a:lum bright="-6000" contrast="3000"/>
          </a:blip>
          <a:stretch>
            <a:fillRect/>
          </a:stretch>
        </p:blipFill>
        <p:spPr>
          <a:xfrm>
            <a:off x="4877640" y="4149080"/>
            <a:ext cx="2914201" cy="2344697"/>
          </a:xfrm>
          <a:prstGeom prst="rect">
            <a:avLst/>
          </a:prstGeom>
        </p:spPr>
      </p:pic>
      <p:sp>
        <p:nvSpPr>
          <p:cNvPr id="7" name="Прямоугольник 6"/>
          <p:cNvSpPr/>
          <p:nvPr/>
        </p:nvSpPr>
        <p:spPr>
          <a:xfrm>
            <a:off x="92562" y="1226264"/>
            <a:ext cx="11754787" cy="2585323"/>
          </a:xfrm>
          <a:prstGeom prst="rect">
            <a:avLst/>
          </a:prstGeom>
        </p:spPr>
        <p:txBody>
          <a:bodyPr wrap="square">
            <a:spAutoFit/>
          </a:bodyPr>
          <a:lstStyle/>
          <a:p>
            <a:pPr algn="just"/>
            <a:r>
              <a:rPr lang="ru-RU" b="1" u="sng" dirty="0">
                <a:latin typeface="Times New Roman" pitchFamily="18" charset="0"/>
              </a:rPr>
              <a:t>Класс А</a:t>
            </a:r>
            <a:r>
              <a:rPr lang="ru-RU" b="1" dirty="0">
                <a:latin typeface="Times New Roman" pitchFamily="18" charset="0"/>
              </a:rPr>
              <a:t> - </a:t>
            </a:r>
            <a:r>
              <a:rPr lang="ru-RU" b="1" i="1" dirty="0" err="1">
                <a:latin typeface="Times New Roman" pitchFamily="18" charset="0"/>
              </a:rPr>
              <a:t>эпидемиологически</a:t>
            </a:r>
            <a:r>
              <a:rPr lang="ru-RU" b="1" i="1" dirty="0">
                <a:latin typeface="Times New Roman" pitchFamily="18" charset="0"/>
              </a:rPr>
              <a:t> безопасные отходы по составу приближенные к ТБО</a:t>
            </a:r>
          </a:p>
          <a:p>
            <a:pPr algn="just"/>
            <a:endParaRPr lang="ru-RU" b="1" dirty="0">
              <a:latin typeface="Times New Roman" pitchFamily="18" charset="0"/>
            </a:endParaRPr>
          </a:p>
          <a:p>
            <a:pPr algn="just"/>
            <a:r>
              <a:rPr lang="ru-RU" b="1" u="sng" dirty="0">
                <a:latin typeface="Times New Roman" pitchFamily="18" charset="0"/>
              </a:rPr>
              <a:t>Класс  Б</a:t>
            </a:r>
            <a:r>
              <a:rPr lang="ru-RU" b="1" dirty="0">
                <a:latin typeface="Times New Roman" pitchFamily="18" charset="0"/>
              </a:rPr>
              <a:t> </a:t>
            </a:r>
            <a:r>
              <a:rPr lang="ru-RU" b="1" i="1" dirty="0" smtClean="0">
                <a:latin typeface="Times New Roman" pitchFamily="18" charset="0"/>
              </a:rPr>
              <a:t>- </a:t>
            </a:r>
            <a:r>
              <a:rPr lang="ru-RU" b="1" i="1" dirty="0" err="1">
                <a:latin typeface="Times New Roman" pitchFamily="18" charset="0"/>
              </a:rPr>
              <a:t>эпидемиологически</a:t>
            </a:r>
            <a:r>
              <a:rPr lang="ru-RU" b="1" i="1" dirty="0">
                <a:latin typeface="Times New Roman" pitchFamily="18" charset="0"/>
              </a:rPr>
              <a:t> опасные отходы</a:t>
            </a:r>
          </a:p>
          <a:p>
            <a:pPr algn="just"/>
            <a:endParaRPr lang="ru-RU" b="1" i="1" dirty="0">
              <a:latin typeface="Times New Roman" pitchFamily="18" charset="0"/>
            </a:endParaRPr>
          </a:p>
          <a:p>
            <a:pPr algn="just"/>
            <a:r>
              <a:rPr lang="ru-RU" b="1" u="sng" dirty="0">
                <a:latin typeface="Times New Roman" pitchFamily="18" charset="0"/>
              </a:rPr>
              <a:t>Класс В</a:t>
            </a:r>
            <a:r>
              <a:rPr lang="ru-RU" b="1" dirty="0">
                <a:latin typeface="Times New Roman" pitchFamily="18" charset="0"/>
              </a:rPr>
              <a:t> - </a:t>
            </a:r>
            <a:r>
              <a:rPr lang="ru-RU" b="1" i="1" dirty="0">
                <a:latin typeface="Times New Roman" pitchFamily="18" charset="0"/>
              </a:rPr>
              <a:t>чрезвычайно </a:t>
            </a:r>
            <a:r>
              <a:rPr lang="ru-RU" b="1" i="1" dirty="0" err="1">
                <a:latin typeface="Times New Roman" pitchFamily="18" charset="0"/>
              </a:rPr>
              <a:t>эпидемиологически</a:t>
            </a:r>
            <a:r>
              <a:rPr lang="ru-RU" b="1" i="1" dirty="0">
                <a:latin typeface="Times New Roman" pitchFamily="18" charset="0"/>
              </a:rPr>
              <a:t> опасные отходы</a:t>
            </a:r>
          </a:p>
          <a:p>
            <a:pPr algn="just"/>
            <a:endParaRPr lang="ru-RU" b="1" i="1" dirty="0">
              <a:latin typeface="Times New Roman" pitchFamily="18" charset="0"/>
            </a:endParaRPr>
          </a:p>
          <a:p>
            <a:pPr algn="just"/>
            <a:r>
              <a:rPr lang="ru-RU" b="1" u="sng" dirty="0">
                <a:latin typeface="Times New Roman" pitchFamily="18" charset="0"/>
              </a:rPr>
              <a:t>Класс  Г -</a:t>
            </a:r>
            <a:r>
              <a:rPr lang="ru-RU" b="1" i="1" dirty="0">
                <a:latin typeface="Times New Roman" pitchFamily="18" charset="0"/>
              </a:rPr>
              <a:t>токсикологические  опасные отходы 1-4–</a:t>
            </a:r>
            <a:r>
              <a:rPr lang="ru-RU" b="1" i="1" dirty="0" err="1">
                <a:latin typeface="Times New Roman" pitchFamily="18" charset="0"/>
              </a:rPr>
              <a:t>го</a:t>
            </a:r>
            <a:r>
              <a:rPr lang="ru-RU" b="1" i="1" dirty="0">
                <a:latin typeface="Times New Roman" pitchFamily="18" charset="0"/>
              </a:rPr>
              <a:t> классов опасности</a:t>
            </a:r>
          </a:p>
          <a:p>
            <a:pPr algn="just"/>
            <a:endParaRPr lang="ru-RU" b="1" i="1" dirty="0">
              <a:latin typeface="Times New Roman" pitchFamily="18" charset="0"/>
            </a:endParaRPr>
          </a:p>
          <a:p>
            <a:pPr algn="just"/>
            <a:r>
              <a:rPr lang="ru-RU" b="1" u="sng" dirty="0">
                <a:latin typeface="Times New Roman" pitchFamily="18" charset="0"/>
              </a:rPr>
              <a:t>Класс  Д</a:t>
            </a:r>
            <a:r>
              <a:rPr lang="ru-RU" b="1" dirty="0">
                <a:latin typeface="Times New Roman" pitchFamily="18" charset="0"/>
              </a:rPr>
              <a:t>   - </a:t>
            </a:r>
            <a:r>
              <a:rPr lang="ru-RU" b="1" i="1" dirty="0">
                <a:latin typeface="Times New Roman" pitchFamily="18" charset="0"/>
              </a:rPr>
              <a:t>радиоактивные отходы ЛПО</a:t>
            </a:r>
            <a:endParaRPr lang="ru-RU" b="1" dirty="0">
              <a:latin typeface="Times New Roman" pitchFamily="18"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4399" y="1030642"/>
            <a:ext cx="3073116" cy="5463317"/>
          </a:xfrm>
          <a:prstGeom prst="rect">
            <a:avLst/>
          </a:prstGeom>
        </p:spPr>
      </p:pic>
    </p:spTree>
    <p:extLst>
      <p:ext uri="{BB962C8B-B14F-4D97-AF65-F5344CB8AC3E}">
        <p14:creationId xmlns:p14="http://schemas.microsoft.com/office/powerpoint/2010/main" val="1852860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smtClean="0"/>
              <a:t>МЕДИЦИНСКИЕ ОТХОДЫ</a:t>
            </a:r>
            <a:endParaRPr lang="ru-RU" sz="4000" dirty="0"/>
          </a:p>
        </p:txBody>
      </p:sp>
      <p:sp>
        <p:nvSpPr>
          <p:cNvPr id="3" name="Прямоугольник 2"/>
          <p:cNvSpPr/>
          <p:nvPr/>
        </p:nvSpPr>
        <p:spPr>
          <a:xfrm>
            <a:off x="380960" y="857232"/>
            <a:ext cx="10858576" cy="1384995"/>
          </a:xfrm>
          <a:prstGeom prst="rect">
            <a:avLst/>
          </a:prstGeom>
        </p:spPr>
        <p:txBody>
          <a:bodyPr wrap="square">
            <a:spAutoFit/>
          </a:bodyPr>
          <a:lstStyle/>
          <a:p>
            <a:r>
              <a:rPr lang="ru-RU" sz="3600" b="1" dirty="0" smtClean="0">
                <a:latin typeface="Times New Roman" pitchFamily="18" charset="0"/>
                <a:cs typeface="Times New Roman" pitchFamily="18" charset="0"/>
              </a:rPr>
              <a:t>ОТХОДЫ КЛАССА   </a:t>
            </a:r>
            <a:r>
              <a:rPr lang="ru-RU" sz="4800" b="1" dirty="0" smtClean="0">
                <a:solidFill>
                  <a:srgbClr val="FFAA00"/>
                </a:solidFill>
                <a:latin typeface="Times New Roman" pitchFamily="18" charset="0"/>
                <a:cs typeface="Times New Roman" pitchFamily="18" charset="0"/>
              </a:rPr>
              <a:t>Б </a:t>
            </a:r>
            <a:r>
              <a:rPr lang="ru-RU" sz="2800" b="1" dirty="0" smtClean="0">
                <a:solidFill>
                  <a:schemeClr val="tx1"/>
                </a:solidFill>
                <a:latin typeface="Times New Roman" pitchFamily="18" charset="0"/>
                <a:cs typeface="Times New Roman" pitchFamily="18" charset="0"/>
              </a:rPr>
              <a:t>(</a:t>
            </a:r>
            <a:r>
              <a:rPr lang="ru-RU" sz="2800" b="1" dirty="0" err="1" smtClean="0">
                <a:solidFill>
                  <a:schemeClr val="tx1"/>
                </a:solidFill>
                <a:latin typeface="Times New Roman" pitchFamily="18" charset="0"/>
                <a:cs typeface="Times New Roman" pitchFamily="18" charset="0"/>
              </a:rPr>
              <a:t>Эпидемиологически</a:t>
            </a:r>
            <a:r>
              <a:rPr lang="ru-RU" sz="2800" b="1" dirty="0" smtClean="0">
                <a:solidFill>
                  <a:schemeClr val="tx1"/>
                </a:solidFill>
                <a:latin typeface="Times New Roman" pitchFamily="18" charset="0"/>
                <a:cs typeface="Times New Roman" pitchFamily="18" charset="0"/>
              </a:rPr>
              <a:t> опасные)</a:t>
            </a:r>
            <a:r>
              <a:rPr lang="ru-RU" sz="3600" b="1" dirty="0" smtClean="0">
                <a:latin typeface="Times New Roman" pitchFamily="18" charset="0"/>
                <a:cs typeface="Times New Roman" pitchFamily="18" charset="0"/>
              </a:rPr>
              <a:t> </a:t>
            </a:r>
          </a:p>
          <a:p>
            <a:endParaRPr lang="ru-RU" b="1" dirty="0" smtClean="0"/>
          </a:p>
          <a:p>
            <a:endParaRPr lang="ru-RU" b="1" dirty="0" smtClean="0"/>
          </a:p>
        </p:txBody>
      </p:sp>
      <p:sp>
        <p:nvSpPr>
          <p:cNvPr id="4" name="Прямоугольник 3"/>
          <p:cNvSpPr/>
          <p:nvPr/>
        </p:nvSpPr>
        <p:spPr>
          <a:xfrm>
            <a:off x="166646" y="1785926"/>
            <a:ext cx="11572956" cy="3293209"/>
          </a:xfrm>
          <a:prstGeom prst="rect">
            <a:avLst/>
          </a:prstGeom>
        </p:spPr>
        <p:txBody>
          <a:bodyPr wrap="square">
            <a:spAutoFit/>
          </a:bodyPr>
          <a:lstStyle/>
          <a:p>
            <a:pPr hangingPunct="1">
              <a:defRPr/>
            </a:pPr>
            <a:r>
              <a:rPr lang="ru-RU" sz="2400" b="1" dirty="0" smtClean="0"/>
              <a:t>- </a:t>
            </a:r>
            <a:r>
              <a:rPr lang="ru-RU" sz="2400" b="1" u="sng" dirty="0" smtClean="0"/>
              <a:t>Инфицированные и потенциально инфицированные отходы. Материалы и инструменты, загрязненные выделениями, в т.ч. кровью.</a:t>
            </a:r>
          </a:p>
          <a:p>
            <a:pPr hangingPunct="1">
              <a:defRPr/>
            </a:pPr>
            <a:r>
              <a:rPr lang="ru-RU" sz="2400" b="1" dirty="0" smtClean="0"/>
              <a:t>- Патологоанатомические отходы.</a:t>
            </a:r>
          </a:p>
          <a:p>
            <a:pPr hangingPunct="1">
              <a:defRPr/>
            </a:pPr>
            <a:r>
              <a:rPr lang="ru-RU" sz="2400" b="1" dirty="0" smtClean="0"/>
              <a:t>- Отходы из микробиологических лабораторий, работающих с микроорганизмами 3 - 4 групп патогенности.</a:t>
            </a:r>
          </a:p>
          <a:p>
            <a:pPr hangingPunct="1">
              <a:defRPr/>
            </a:pPr>
            <a:r>
              <a:rPr lang="ru-RU" sz="2400" b="1" dirty="0" smtClean="0"/>
              <a:t>- Живые вакцины, непригодные к использованию.</a:t>
            </a:r>
          </a:p>
          <a:p>
            <a:pPr hangingPunct="1">
              <a:buFontTx/>
              <a:buChar char="-"/>
              <a:defRPr/>
            </a:pPr>
            <a:r>
              <a:rPr lang="ru-RU" sz="2400" b="1" dirty="0" smtClean="0"/>
              <a:t>Органические операционные отходы (органы, ткани)</a:t>
            </a:r>
          </a:p>
          <a:p>
            <a:pPr hangingPunct="1">
              <a:defRPr/>
            </a:pPr>
            <a:endParaRPr lang="ru-RU" sz="2400" b="1" dirty="0" smtClean="0"/>
          </a:p>
          <a:p>
            <a:pPr hangingPunct="1">
              <a:defRPr/>
            </a:pPr>
            <a:endParaRPr lang="ru-RU" sz="1600" b="1" i="1" u="sng" dirty="0" smtClean="0"/>
          </a:p>
        </p:txBody>
      </p:sp>
      <p:pic>
        <p:nvPicPr>
          <p:cNvPr id="8" name="Рисунок 7" descr="othody-klassa-b.jpg"/>
          <p:cNvPicPr>
            <a:picLocks noChangeAspect="1"/>
          </p:cNvPicPr>
          <p:nvPr/>
        </p:nvPicPr>
        <p:blipFill>
          <a:blip r:embed="rId3">
            <a:lum bright="-6000" contrast="3000"/>
          </a:blip>
          <a:stretch>
            <a:fillRect/>
          </a:stretch>
        </p:blipFill>
        <p:spPr>
          <a:xfrm>
            <a:off x="8024826" y="3357562"/>
            <a:ext cx="4167174" cy="3352809"/>
          </a:xfrm>
          <a:prstGeom prst="rect">
            <a:avLst/>
          </a:prstGeom>
        </p:spPr>
      </p:pic>
      <p:pic>
        <p:nvPicPr>
          <p:cNvPr id="9" name="Рисунок 8" descr="post-321566-1287428467.jpg"/>
          <p:cNvPicPr>
            <a:picLocks noChangeAspect="1"/>
          </p:cNvPicPr>
          <p:nvPr/>
        </p:nvPicPr>
        <p:blipFill>
          <a:blip r:embed="rId4"/>
          <a:stretch>
            <a:fillRect/>
          </a:stretch>
        </p:blipFill>
        <p:spPr>
          <a:xfrm>
            <a:off x="10688169" y="714356"/>
            <a:ext cx="1503831" cy="132426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400" b="1" dirty="0" smtClean="0"/>
              <a:t>ВАЖНО!!!</a:t>
            </a:r>
            <a:endParaRPr lang="ru-RU" sz="4400" b="1" dirty="0"/>
          </a:p>
        </p:txBody>
      </p:sp>
      <p:sp>
        <p:nvSpPr>
          <p:cNvPr id="3" name="Прямоугольник 2"/>
          <p:cNvSpPr/>
          <p:nvPr/>
        </p:nvSpPr>
        <p:spPr>
          <a:xfrm>
            <a:off x="238084" y="928670"/>
            <a:ext cx="11501518" cy="1938992"/>
          </a:xfrm>
          <a:prstGeom prst="rect">
            <a:avLst/>
          </a:prstGeom>
        </p:spPr>
        <p:txBody>
          <a:bodyPr wrap="square">
            <a:spAutoFit/>
          </a:bodyPr>
          <a:lstStyle/>
          <a:p>
            <a:pPr algn="ctr"/>
            <a:r>
              <a:rPr lang="ru-RU" sz="4000" b="1" dirty="0" smtClean="0">
                <a:cs typeface="Times New Roman" pitchFamily="18" charset="0"/>
              </a:rPr>
              <a:t>Медицинские отходы класса Б подлежат </a:t>
            </a:r>
            <a:r>
              <a:rPr lang="ru-RU" sz="4000" b="1" dirty="0" smtClean="0">
                <a:solidFill>
                  <a:srgbClr val="C00000"/>
                </a:solidFill>
                <a:cs typeface="Times New Roman" pitchFamily="18" charset="0"/>
              </a:rPr>
              <a:t>обязательному обеззараживанию/обезвреживанию</a:t>
            </a:r>
            <a:endParaRPr lang="ru-RU" sz="4000" b="1" dirty="0">
              <a:cs typeface="Times New Roman" pitchFamily="18" charset="0"/>
            </a:endParaRPr>
          </a:p>
        </p:txBody>
      </p:sp>
      <p:pic>
        <p:nvPicPr>
          <p:cNvPr id="4" name="Рисунок 3" descr="newster_01.jpg"/>
          <p:cNvPicPr>
            <a:picLocks noChangeAspect="1"/>
          </p:cNvPicPr>
          <p:nvPr/>
        </p:nvPicPr>
        <p:blipFill>
          <a:blip r:embed="rId3">
            <a:lum bright="13000" contrast="14000"/>
          </a:blip>
          <a:stretch>
            <a:fillRect/>
          </a:stretch>
        </p:blipFill>
        <p:spPr>
          <a:xfrm>
            <a:off x="7739074" y="3357562"/>
            <a:ext cx="3429024" cy="3071834"/>
          </a:xfrm>
          <a:prstGeom prst="rect">
            <a:avLst/>
          </a:prstGeom>
        </p:spPr>
      </p:pic>
      <p:pic>
        <p:nvPicPr>
          <p:cNvPr id="5" name="Рисунок 4" descr="obezzarazhivanie-medicinskih-othodov.jpg"/>
          <p:cNvPicPr>
            <a:picLocks noChangeAspect="1"/>
          </p:cNvPicPr>
          <p:nvPr/>
        </p:nvPicPr>
        <p:blipFill>
          <a:blip r:embed="rId4">
            <a:lum bright="11000" contrast="-2000"/>
          </a:blip>
          <a:stretch>
            <a:fillRect/>
          </a:stretch>
        </p:blipFill>
        <p:spPr>
          <a:xfrm>
            <a:off x="309522" y="3286124"/>
            <a:ext cx="3175000" cy="3175000"/>
          </a:xfrm>
          <a:prstGeom prst="rect">
            <a:avLst/>
          </a:prstGeom>
        </p:spPr>
      </p:pic>
      <p:pic>
        <p:nvPicPr>
          <p:cNvPr id="6" name="Рисунок 5" descr="svch-obez-2.jpg"/>
          <p:cNvPicPr>
            <a:picLocks noChangeAspect="1"/>
          </p:cNvPicPr>
          <p:nvPr/>
        </p:nvPicPr>
        <p:blipFill>
          <a:blip r:embed="rId5">
            <a:lum bright="9000" contrast="9000"/>
          </a:blip>
          <a:stretch>
            <a:fillRect/>
          </a:stretch>
        </p:blipFill>
        <p:spPr>
          <a:xfrm>
            <a:off x="3952860" y="3286124"/>
            <a:ext cx="3243266" cy="314327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sz="4400" b="1" dirty="0"/>
          </a:p>
        </p:txBody>
      </p:sp>
      <p:sp>
        <p:nvSpPr>
          <p:cNvPr id="8" name="Заголовок 1"/>
          <p:cNvSpPr txBox="1">
            <a:spLocks/>
          </p:cNvSpPr>
          <p:nvPr/>
        </p:nvSpPr>
        <p:spPr>
          <a:xfrm>
            <a:off x="1209254" y="908720"/>
            <a:ext cx="10250974" cy="20113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a:lstStyle>
          <a:p>
            <a:pPr algn="ctr"/>
            <a:r>
              <a:rPr lang="ru-RU" sz="2000" dirty="0" smtClean="0">
                <a:solidFill>
                  <a:schemeClr val="tx1"/>
                </a:solidFill>
                <a:latin typeface="Arial" pitchFamily="34" charset="0"/>
                <a:cs typeface="Arial" pitchFamily="34" charset="0"/>
              </a:rPr>
              <a:t>Медицинские отходы класса Б собираются в одноразовую мягкую (пакеты) или твердую (</a:t>
            </a:r>
            <a:r>
              <a:rPr lang="ru-RU" sz="2000" dirty="0" err="1" smtClean="0">
                <a:solidFill>
                  <a:schemeClr val="tx1"/>
                </a:solidFill>
                <a:latin typeface="Arial" pitchFamily="34" charset="0"/>
                <a:cs typeface="Arial" pitchFamily="34" charset="0"/>
              </a:rPr>
              <a:t>непрокалываемую</a:t>
            </a:r>
            <a:r>
              <a:rPr lang="ru-RU" sz="2000" dirty="0" smtClean="0">
                <a:solidFill>
                  <a:schemeClr val="tx1"/>
                </a:solidFill>
                <a:latin typeface="Arial" pitchFamily="34" charset="0"/>
                <a:cs typeface="Arial" pitchFamily="34" charset="0"/>
              </a:rPr>
              <a:t>) упаковку (контейнеры) желтого цвета или имеющие желтую маркировку. Выбор упаковки зависит от морфологического состава отходов </a:t>
            </a:r>
            <a:r>
              <a:rPr lang="en-US" dirty="0" smtClean="0">
                <a:solidFill>
                  <a:schemeClr val="tx1"/>
                </a:solidFill>
                <a:latin typeface="Arial" pitchFamily="34" charset="0"/>
                <a:cs typeface="Arial" pitchFamily="34" charset="0"/>
              </a:rPr>
              <a:t/>
            </a:r>
            <a:br>
              <a:rPr lang="en-US" dirty="0" smtClean="0">
                <a:solidFill>
                  <a:schemeClr val="tx1"/>
                </a:solidFill>
                <a:latin typeface="Arial" pitchFamily="34" charset="0"/>
                <a:cs typeface="Arial" pitchFamily="34" charset="0"/>
              </a:rPr>
            </a:br>
            <a:r>
              <a:rPr lang="ru-RU" dirty="0" smtClean="0">
                <a:solidFill>
                  <a:schemeClr val="tx1"/>
                </a:solidFill>
                <a:latin typeface="Arial" pitchFamily="34" charset="0"/>
                <a:cs typeface="Arial" pitchFamily="34" charset="0"/>
              </a:rPr>
              <a:t/>
            </a:r>
            <a:br>
              <a:rPr lang="ru-RU" dirty="0" smtClean="0">
                <a:solidFill>
                  <a:schemeClr val="tx1"/>
                </a:solidFill>
                <a:latin typeface="Arial" pitchFamily="34" charset="0"/>
                <a:cs typeface="Arial" pitchFamily="34" charset="0"/>
              </a:rPr>
            </a:br>
            <a:r>
              <a:rPr lang="ru-RU" dirty="0" smtClean="0">
                <a:solidFill>
                  <a:schemeClr val="tx1"/>
                </a:solidFill>
                <a:latin typeface="Arial" pitchFamily="34" charset="0"/>
                <a:cs typeface="Arial" pitchFamily="34" charset="0"/>
              </a:rPr>
              <a:t/>
            </a:r>
            <a:br>
              <a:rPr lang="ru-RU" dirty="0" smtClean="0">
                <a:solidFill>
                  <a:schemeClr val="tx1"/>
                </a:solidFill>
                <a:latin typeface="Arial" pitchFamily="34" charset="0"/>
                <a:cs typeface="Arial" pitchFamily="34" charset="0"/>
              </a:rPr>
            </a:br>
            <a:r>
              <a:rPr lang="ru-RU" sz="2000" dirty="0" smtClean="0">
                <a:latin typeface="Arial" pitchFamily="34" charset="0"/>
                <a:cs typeface="Arial" pitchFamily="34" charset="0"/>
              </a:rPr>
              <a:t> </a:t>
            </a:r>
            <a:br>
              <a:rPr lang="ru-RU" sz="2000" dirty="0" smtClean="0">
                <a:latin typeface="Arial" pitchFamily="34" charset="0"/>
                <a:cs typeface="Arial" pitchFamily="34" charset="0"/>
              </a:rPr>
            </a:br>
            <a:r>
              <a:rPr lang="ru-RU" sz="2000" dirty="0" smtClean="0">
                <a:latin typeface="Arial" pitchFamily="34" charset="0"/>
                <a:cs typeface="Arial" pitchFamily="34" charset="0"/>
              </a:rPr>
              <a:t/>
            </a:r>
            <a:br>
              <a:rPr lang="ru-RU" sz="2000" dirty="0" smtClean="0">
                <a:latin typeface="Arial" pitchFamily="34" charset="0"/>
                <a:cs typeface="Arial" pitchFamily="34" charset="0"/>
              </a:rPr>
            </a:br>
            <a:endParaRPr lang="ru-RU" sz="2000" dirty="0">
              <a:latin typeface="Arial" pitchFamily="34" charset="0"/>
              <a:cs typeface="Arial" pitchFamily="34" charset="0"/>
            </a:endParaRPr>
          </a:p>
        </p:txBody>
      </p:sp>
      <p:pic>
        <p:nvPicPr>
          <p:cNvPr id="9" name="Picture 7"/>
          <p:cNvPicPr>
            <a:picLocks noChangeAspect="1" noChangeArrowheads="1"/>
          </p:cNvPicPr>
          <p:nvPr/>
        </p:nvPicPr>
        <p:blipFill>
          <a:blip r:embed="rId3" cstate="print">
            <a:lum bright="19000"/>
            <a:extLst>
              <a:ext uri="{28A0092B-C50C-407E-A947-70E740481C1C}">
                <a14:useLocalDpi xmlns:a14="http://schemas.microsoft.com/office/drawing/2010/main" val="0"/>
              </a:ext>
            </a:extLst>
          </a:blip>
          <a:srcRect/>
          <a:stretch>
            <a:fillRect/>
          </a:stretch>
        </p:blipFill>
        <p:spPr bwMode="auto">
          <a:xfrm>
            <a:off x="276852" y="2132856"/>
            <a:ext cx="3495146" cy="3803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3792" y="2151594"/>
            <a:ext cx="3888000" cy="378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1\Desktop\фотки\DSCN4007.JPG"/>
          <p:cNvPicPr>
            <a:picLocks noChangeAspect="1" noChangeArrowheads="1"/>
          </p:cNvPicPr>
          <p:nvPr/>
        </p:nvPicPr>
        <p:blipFill rotWithShape="1">
          <a:blip r:embed="rId5" cstate="print">
            <a:lum bright="27000"/>
            <a:extLst>
              <a:ext uri="{28A0092B-C50C-407E-A947-70E740481C1C}">
                <a14:useLocalDpi xmlns:a14="http://schemas.microsoft.com/office/drawing/2010/main" val="0"/>
              </a:ext>
            </a:extLst>
          </a:blip>
          <a:srcRect l="10509" t="12009" r="7454"/>
          <a:stretch/>
        </p:blipFill>
        <p:spPr bwMode="auto">
          <a:xfrm>
            <a:off x="8293143" y="1825526"/>
            <a:ext cx="3628414" cy="21890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8676" y="3645024"/>
            <a:ext cx="2721552" cy="272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Объект 2"/>
          <p:cNvSpPr txBox="1">
            <a:spLocks/>
          </p:cNvSpPr>
          <p:nvPr/>
        </p:nvSpPr>
        <p:spPr>
          <a:xfrm>
            <a:off x="6456040" y="4379584"/>
            <a:ext cx="5783705" cy="198699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b="1" smtClean="0">
                <a:latin typeface="Arial" pitchFamily="34" charset="0"/>
                <a:cs typeface="Arial" pitchFamily="34" charset="0"/>
              </a:rPr>
              <a:t>                    </a:t>
            </a:r>
          </a:p>
          <a:p>
            <a:pPr marL="0" indent="0">
              <a:buFont typeface="Arial" panose="020B0604020202020204" pitchFamily="34" charset="0"/>
              <a:buNone/>
            </a:pPr>
            <a:r>
              <a:rPr lang="en-US" sz="4000" b="1" smtClean="0">
                <a:latin typeface="Arial" pitchFamily="34" charset="0"/>
                <a:cs typeface="Arial" pitchFamily="34" charset="0"/>
              </a:rPr>
              <a:t>                 </a:t>
            </a:r>
            <a:r>
              <a:rPr lang="en-US" sz="7200" b="1" smtClean="0">
                <a:latin typeface="Arial" pitchFamily="34" charset="0"/>
                <a:cs typeface="Arial" pitchFamily="34" charset="0"/>
              </a:rPr>
              <a:t>  </a:t>
            </a:r>
            <a:r>
              <a:rPr lang="ru-RU" sz="7200" b="1" smtClean="0">
                <a:latin typeface="Arial" pitchFamily="34" charset="0"/>
                <a:cs typeface="Arial" pitchFamily="34" charset="0"/>
              </a:rPr>
              <a:t>3</a:t>
            </a:r>
            <a:r>
              <a:rPr lang="en-US" sz="7200" b="1" smtClean="0">
                <a:latin typeface="Arial" pitchFamily="34" charset="0"/>
                <a:cs typeface="Arial" pitchFamily="34" charset="0"/>
              </a:rPr>
              <a:t>/4</a:t>
            </a:r>
            <a:endParaRPr lang="ru-RU" sz="7200" b="1" dirty="0">
              <a:latin typeface="Arial" pitchFamily="34" charset="0"/>
              <a:cs typeface="Arial" pitchFamily="34" charset="0"/>
            </a:endParaRPr>
          </a:p>
        </p:txBody>
      </p:sp>
    </p:spTree>
    <p:extLst>
      <p:ext uri="{BB962C8B-B14F-4D97-AF65-F5344CB8AC3E}">
        <p14:creationId xmlns:p14="http://schemas.microsoft.com/office/powerpoint/2010/main" val="1014560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sz="4400" b="1" dirty="0"/>
          </a:p>
        </p:txBody>
      </p:sp>
      <p:sp>
        <p:nvSpPr>
          <p:cNvPr id="8" name="Прямоугольник 7"/>
          <p:cNvSpPr/>
          <p:nvPr/>
        </p:nvSpPr>
        <p:spPr>
          <a:xfrm>
            <a:off x="503526" y="2570712"/>
            <a:ext cx="6840760" cy="2308324"/>
          </a:xfrm>
          <a:prstGeom prst="rect">
            <a:avLst/>
          </a:prstGeom>
        </p:spPr>
        <p:txBody>
          <a:bodyPr wrap="square">
            <a:spAutoFit/>
          </a:bodyPr>
          <a:lstStyle/>
          <a:p>
            <a:r>
              <a:rPr lang="ru-RU" sz="2400" b="1" dirty="0">
                <a:latin typeface="arial"/>
              </a:rPr>
              <a:t>При сборе медицинских отходов запрещается:</a:t>
            </a:r>
          </a:p>
          <a:p>
            <a:pPr>
              <a:buFontTx/>
              <a:buChar char="-"/>
            </a:pPr>
            <a:r>
              <a:rPr lang="ru-RU" sz="2400" dirty="0">
                <a:latin typeface="arial"/>
              </a:rPr>
              <a:t>вручную разрушать, разрезать отходы классов Б и В, в том числе использованные системы для внутривенных </a:t>
            </a:r>
            <a:r>
              <a:rPr lang="ru-RU" sz="2400" dirty="0" err="1">
                <a:latin typeface="arial"/>
              </a:rPr>
              <a:t>инфузий</a:t>
            </a:r>
            <a:r>
              <a:rPr lang="ru-RU" sz="2400" dirty="0">
                <a:latin typeface="arial"/>
              </a:rPr>
              <a:t>, в целях их обеззараживания</a:t>
            </a:r>
            <a:r>
              <a:rPr lang="ru-RU" dirty="0">
                <a:latin typeface="arial"/>
              </a:rPr>
              <a:t>;</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1055959"/>
            <a:ext cx="3002530" cy="5337831"/>
          </a:xfrm>
          <a:prstGeom prst="rect">
            <a:avLst/>
          </a:prstGeom>
        </p:spPr>
      </p:pic>
    </p:spTree>
    <p:extLst>
      <p:ext uri="{BB962C8B-B14F-4D97-AF65-F5344CB8AC3E}">
        <p14:creationId xmlns:p14="http://schemas.microsoft.com/office/powerpoint/2010/main" val="1680800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a:p>
        </p:txBody>
      </p:sp>
      <p:sp>
        <p:nvSpPr>
          <p:cNvPr id="9" name="Заголовок 1"/>
          <p:cNvSpPr txBox="1">
            <a:spLocks/>
          </p:cNvSpPr>
          <p:nvPr/>
        </p:nvSpPr>
        <p:spPr>
          <a:xfrm>
            <a:off x="263352" y="908720"/>
            <a:ext cx="10515600" cy="712904"/>
          </a:xfrm>
          <a:prstGeom prst="rect">
            <a:avLst/>
          </a:prstGeom>
        </p:spPr>
        <p:txBody>
          <a:bodyPr vert="horz" lIns="91440" tIns="45720" rIns="91440" bIns="45720" rtlCol="0" anchor="ctr" anchorCtr="0">
            <a:normAutofit fontScale="60000" lnSpcReduction="20000"/>
          </a:bodyPr>
          <a:lstStyle>
            <a:lvl1pPr algn="l" defTabSz="914400" rtl="0" eaLnBrk="1" latinLnBrk="0" hangingPunct="1">
              <a:lnSpc>
                <a:spcPct val="90000"/>
              </a:lnSpc>
              <a:spcBef>
                <a:spcPct val="0"/>
              </a:spcBef>
              <a:buNone/>
              <a:defRPr sz="2800" b="0" kern="1200">
                <a:solidFill>
                  <a:schemeClr val="bg1"/>
                </a:solidFill>
                <a:latin typeface="+mj-lt"/>
                <a:ea typeface="+mj-ea"/>
                <a:cs typeface="+mj-cs"/>
              </a:defRPr>
            </a:lvl1pPr>
          </a:lstStyle>
          <a:p>
            <a:r>
              <a:rPr lang="ru-RU" sz="2700" dirty="0" smtClean="0">
                <a:solidFill>
                  <a:schemeClr val="tx1"/>
                </a:solidFill>
                <a:latin typeface="Arial" pitchFamily="34" charset="0"/>
                <a:cs typeface="Arial" pitchFamily="34" charset="0"/>
              </a:rPr>
              <a:t/>
            </a:r>
            <a:br>
              <a:rPr lang="ru-RU" sz="2700" dirty="0" smtClean="0">
                <a:solidFill>
                  <a:schemeClr val="tx1"/>
                </a:solidFill>
                <a:latin typeface="Arial" pitchFamily="34" charset="0"/>
                <a:cs typeface="Arial" pitchFamily="34" charset="0"/>
              </a:rPr>
            </a:br>
            <a:r>
              <a:rPr lang="ru-RU" sz="3100" dirty="0" smtClean="0">
                <a:solidFill>
                  <a:schemeClr val="tx1"/>
                </a:solidFill>
                <a:latin typeface="Arial" pitchFamily="34" charset="0"/>
                <a:cs typeface="Arial" pitchFamily="34" charset="0"/>
              </a:rPr>
              <a:t>снимать вручную иглу со шприца после его использования</a:t>
            </a:r>
            <a:r>
              <a:rPr lang="ru-RU" sz="3100" dirty="0" smtClean="0">
                <a:solidFill>
                  <a:schemeClr val="tx1"/>
                </a:solidFill>
              </a:rPr>
              <a:t/>
            </a:r>
            <a:br>
              <a:rPr lang="ru-RU" sz="3100" dirty="0" smtClean="0">
                <a:solidFill>
                  <a:schemeClr val="tx1"/>
                </a:solidFill>
              </a:rPr>
            </a:br>
            <a:endParaRPr lang="ru-RU" sz="3100" dirty="0">
              <a:solidFill>
                <a:schemeClr val="tx1"/>
              </a:solidFill>
            </a:endParaRPr>
          </a:p>
        </p:txBody>
      </p:sp>
      <p:pic>
        <p:nvPicPr>
          <p:cNvPr id="10" name="Picture 2"/>
          <p:cNvPicPr>
            <a:picLocks noChangeAspect="1" noChangeArrowheads="1"/>
          </p:cNvPicPr>
          <p:nvPr/>
        </p:nvPicPr>
        <p:blipFill>
          <a:blip r:embed="rId3" cstate="print">
            <a:lum bright="7000"/>
            <a:extLst>
              <a:ext uri="{28A0092B-C50C-407E-A947-70E740481C1C}">
                <a14:useLocalDpi xmlns:a14="http://schemas.microsoft.com/office/drawing/2010/main" val="0"/>
              </a:ext>
            </a:extLst>
          </a:blip>
          <a:stretch>
            <a:fillRect/>
          </a:stretch>
        </p:blipFill>
        <p:spPr bwMode="auto">
          <a:xfrm>
            <a:off x="1847528" y="1771404"/>
            <a:ext cx="8042564" cy="452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utoShape 2"/>
          <p:cNvSpPr>
            <a:spLocks noChangeArrowheads="1"/>
          </p:cNvSpPr>
          <p:nvPr/>
        </p:nvSpPr>
        <p:spPr bwMode="auto">
          <a:xfrm>
            <a:off x="5753926" y="3033000"/>
            <a:ext cx="792000" cy="792000"/>
          </a:xfrm>
          <a:prstGeom prst="irregularSeal1">
            <a:avLst/>
          </a:prstGeom>
          <a:solidFill>
            <a:srgbClr val="C0000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ru-RU" sz="2000" b="1" dirty="0">
                <a:solidFill>
                  <a:srgbClr val="000000"/>
                </a:solidFill>
                <a:latin typeface="Times New Roman" pitchFamily="18" charset="0"/>
                <a:cs typeface="Arial" pitchFamily="34" charset="0"/>
              </a:rPr>
              <a:t>!</a:t>
            </a:r>
          </a:p>
          <a:p>
            <a:pPr fontAlgn="base">
              <a:spcBef>
                <a:spcPct val="0"/>
              </a:spcBef>
              <a:spcAft>
                <a:spcPct val="0"/>
              </a:spcAft>
            </a:pPr>
            <a:endParaRPr lang="ru-RU" dirty="0">
              <a:latin typeface="Arial" pitchFamily="34" charset="0"/>
              <a:cs typeface="Arial" pitchFamily="34" charset="0"/>
            </a:endParaRPr>
          </a:p>
        </p:txBody>
      </p:sp>
    </p:spTree>
    <p:extLst>
      <p:ext uri="{BB962C8B-B14F-4D97-AF65-F5344CB8AC3E}">
        <p14:creationId xmlns:p14="http://schemas.microsoft.com/office/powerpoint/2010/main" val="3458250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sz="4400" b="1" dirty="0"/>
          </a:p>
        </p:txBody>
      </p:sp>
      <p:sp>
        <p:nvSpPr>
          <p:cNvPr id="8" name="Прямоугольник 7"/>
          <p:cNvSpPr/>
          <p:nvPr/>
        </p:nvSpPr>
        <p:spPr>
          <a:xfrm>
            <a:off x="191344" y="908720"/>
            <a:ext cx="3882794" cy="369332"/>
          </a:xfrm>
          <a:prstGeom prst="rect">
            <a:avLst/>
          </a:prstGeom>
        </p:spPr>
        <p:txBody>
          <a:bodyPr wrap="none">
            <a:spAutoFit/>
          </a:bodyPr>
          <a:lstStyle/>
          <a:p>
            <a:r>
              <a:rPr lang="ru-RU" dirty="0">
                <a:latin typeface="Arial" pitchFamily="34" charset="0"/>
                <a:cs typeface="Arial" pitchFamily="34" charset="0"/>
              </a:rPr>
              <a:t>утрамбовывать отходы классов Б </a:t>
            </a:r>
            <a:endParaRPr lang="ru-RU" dirty="0"/>
          </a:p>
        </p:txBody>
      </p:sp>
      <p:pic>
        <p:nvPicPr>
          <p:cNvPr id="9" name="Picture 2"/>
          <p:cNvPicPr>
            <a:picLocks noChangeAspect="1" noChangeArrowheads="1"/>
          </p:cNvPicPr>
          <p:nvPr/>
        </p:nvPicPr>
        <p:blipFill>
          <a:blip r:embed="rId3" cstate="print">
            <a:lum contrast="7000"/>
            <a:extLst>
              <a:ext uri="{28A0092B-C50C-407E-A947-70E740481C1C}">
                <a14:useLocalDpi xmlns:a14="http://schemas.microsoft.com/office/drawing/2010/main" val="0"/>
              </a:ext>
            </a:extLst>
          </a:blip>
          <a:srcRect/>
          <a:stretch>
            <a:fillRect/>
          </a:stretch>
        </p:blipFill>
        <p:spPr bwMode="auto">
          <a:xfrm>
            <a:off x="227271" y="1442017"/>
            <a:ext cx="5309852" cy="298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p:cNvSpPr>
            <a:spLocks noChangeArrowheads="1"/>
          </p:cNvSpPr>
          <p:nvPr/>
        </p:nvSpPr>
        <p:spPr bwMode="auto">
          <a:xfrm>
            <a:off x="2486197" y="1985452"/>
            <a:ext cx="792000" cy="792000"/>
          </a:xfrm>
          <a:prstGeom prst="irregularSeal1">
            <a:avLst/>
          </a:prstGeom>
          <a:solidFill>
            <a:srgbClr val="C0000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ru-RU" sz="2000" b="1" dirty="0">
                <a:solidFill>
                  <a:srgbClr val="000000"/>
                </a:solidFill>
                <a:latin typeface="Times New Roman" pitchFamily="18" charset="0"/>
                <a:cs typeface="Arial" pitchFamily="34" charset="0"/>
              </a:rPr>
              <a:t>!</a:t>
            </a:r>
          </a:p>
          <a:p>
            <a:pPr fontAlgn="base">
              <a:spcBef>
                <a:spcPct val="0"/>
              </a:spcBef>
              <a:spcAft>
                <a:spcPct val="0"/>
              </a:spcAft>
            </a:pPr>
            <a:endParaRPr lang="ru-RU" dirty="0">
              <a:latin typeface="Arial" pitchFamily="34" charset="0"/>
              <a:cs typeface="Arial" pitchFamily="34" charset="0"/>
            </a:endParaRPr>
          </a:p>
        </p:txBody>
      </p:sp>
      <p:sp>
        <p:nvSpPr>
          <p:cNvPr id="12" name="Прямоугольник 11"/>
          <p:cNvSpPr/>
          <p:nvPr/>
        </p:nvSpPr>
        <p:spPr>
          <a:xfrm>
            <a:off x="5879976" y="2276872"/>
            <a:ext cx="6096000" cy="1200329"/>
          </a:xfrm>
          <a:prstGeom prst="rect">
            <a:avLst/>
          </a:prstGeom>
        </p:spPr>
        <p:txBody>
          <a:bodyPr>
            <a:spAutoFit/>
          </a:bodyPr>
          <a:lstStyle/>
          <a:p>
            <a:r>
              <a:rPr lang="ru-RU" dirty="0">
                <a:latin typeface="Arial" pitchFamily="34" charset="0"/>
                <a:cs typeface="Arial" pitchFamily="34" charset="0"/>
              </a:rPr>
              <a:t>осуществлять любые операции с отходами без перчаток или необходимых средств индивидуальной защиты и спецодежды</a:t>
            </a:r>
            <a:r>
              <a:rPr lang="ru-RU" dirty="0"/>
              <a:t/>
            </a:r>
            <a:br>
              <a:rPr lang="ru-RU" dirty="0"/>
            </a:br>
            <a:endParaRPr lang="ru-RU" dirty="0"/>
          </a:p>
        </p:txBody>
      </p:sp>
      <p:pic>
        <p:nvPicPr>
          <p:cNvPr id="13" name="Picture 4"/>
          <p:cNvPicPr>
            <a:picLocks noChangeAspect="1" noChangeArrowheads="1"/>
          </p:cNvPicPr>
          <p:nvPr/>
        </p:nvPicPr>
        <p:blipFill rotWithShape="1">
          <a:blip r:embed="rId4" cstate="print">
            <a:lum bright="6000"/>
            <a:extLst>
              <a:ext uri="{28A0092B-C50C-407E-A947-70E740481C1C}">
                <a14:useLocalDpi xmlns:a14="http://schemas.microsoft.com/office/drawing/2010/main" val="0"/>
              </a:ext>
            </a:extLst>
          </a:blip>
          <a:srcRect b="5973"/>
          <a:stretch/>
        </p:blipFill>
        <p:spPr bwMode="auto">
          <a:xfrm>
            <a:off x="5951984" y="3284984"/>
            <a:ext cx="5348285" cy="277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2"/>
          <p:cNvSpPr>
            <a:spLocks noChangeArrowheads="1"/>
          </p:cNvSpPr>
          <p:nvPr/>
        </p:nvSpPr>
        <p:spPr bwMode="auto">
          <a:xfrm>
            <a:off x="8472264" y="3591666"/>
            <a:ext cx="792000" cy="792000"/>
          </a:xfrm>
          <a:prstGeom prst="irregularSeal1">
            <a:avLst/>
          </a:prstGeom>
          <a:solidFill>
            <a:srgbClr val="C00000"/>
          </a:solidFill>
          <a:ln w="9525">
            <a:solidFill>
              <a:srgbClr val="C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ru-RU" sz="2000" b="1" dirty="0">
                <a:solidFill>
                  <a:srgbClr val="000000"/>
                </a:solidFill>
                <a:latin typeface="Times New Roman" pitchFamily="18" charset="0"/>
                <a:cs typeface="Arial" pitchFamily="34" charset="0"/>
              </a:rPr>
              <a:t>!</a:t>
            </a:r>
          </a:p>
          <a:p>
            <a:pPr fontAlgn="base">
              <a:spcBef>
                <a:spcPct val="0"/>
              </a:spcBef>
              <a:spcAft>
                <a:spcPct val="0"/>
              </a:spcAft>
            </a:pPr>
            <a:endParaRPr lang="ru-RU" dirty="0">
              <a:latin typeface="Arial" pitchFamily="34" charset="0"/>
              <a:cs typeface="Arial" pitchFamily="34" charset="0"/>
            </a:endParaRPr>
          </a:p>
        </p:txBody>
      </p:sp>
    </p:spTree>
    <p:extLst>
      <p:ext uri="{BB962C8B-B14F-4D97-AF65-F5344CB8AC3E}">
        <p14:creationId xmlns:p14="http://schemas.microsoft.com/office/powerpoint/2010/main" val="3192691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a:t>Санитарные правила в кабинете КТ</a:t>
            </a:r>
            <a:endParaRPr lang="ru-RU" dirty="0"/>
          </a:p>
        </p:txBody>
      </p:sp>
      <p:sp>
        <p:nvSpPr>
          <p:cNvPr id="3" name="Содержимое 2"/>
          <p:cNvSpPr txBox="1">
            <a:spLocks/>
          </p:cNvSpPr>
          <p:nvPr/>
        </p:nvSpPr>
        <p:spPr>
          <a:xfrm>
            <a:off x="119336" y="1052736"/>
            <a:ext cx="8445624" cy="3312368"/>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ru-RU" sz="2400" dirty="0" smtClean="0"/>
              <a:t>Проведение текущей уборки после каждого пациента</a:t>
            </a:r>
          </a:p>
          <a:p>
            <a:pPr marL="514350" indent="-514350">
              <a:buFont typeface="Arial" panose="020B0604020202020204" pitchFamily="34" charset="0"/>
              <a:buAutoNum type="arabicPeriod"/>
            </a:pPr>
            <a:r>
              <a:rPr lang="ru-RU" sz="2400" dirty="0"/>
              <a:t>Проведение ежедневной влажной </a:t>
            </a:r>
            <a:r>
              <a:rPr lang="ru-RU" sz="2400" dirty="0" smtClean="0"/>
              <a:t>уборки</a:t>
            </a:r>
          </a:p>
          <a:p>
            <a:pPr marL="514350" indent="-514350">
              <a:buFont typeface="Arial" panose="020B0604020202020204" pitchFamily="34" charset="0"/>
              <a:buAutoNum type="arabicPeriod"/>
            </a:pPr>
            <a:r>
              <a:rPr lang="ru-RU" sz="2400" dirty="0" smtClean="0"/>
              <a:t>Проведение генеральной уборки (1 раз в месяц, 1 раз в неделю)</a:t>
            </a:r>
          </a:p>
          <a:p>
            <a:pPr marL="514350" indent="-514350">
              <a:buFont typeface="Arial" panose="020B0604020202020204" pitchFamily="34" charset="0"/>
              <a:buAutoNum type="arabicPeriod"/>
            </a:pPr>
            <a:r>
              <a:rPr lang="ru-RU" sz="2400" dirty="0" smtClean="0"/>
              <a:t>Сбор биологических отходов класса Б </a:t>
            </a:r>
          </a:p>
          <a:p>
            <a:pPr marL="0" indent="0">
              <a:buFont typeface="Arial" panose="020B0604020202020204" pitchFamily="34" charset="0"/>
              <a:buNone/>
            </a:pPr>
            <a:r>
              <a:rPr lang="ru-RU" sz="2400" dirty="0" smtClean="0"/>
              <a:t>( катетеры, перевязочный материал и т.д.) </a:t>
            </a:r>
            <a:endParaRPr lang="ru-RU" sz="2400"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960" y="1027402"/>
            <a:ext cx="3128544" cy="5561856"/>
          </a:xfrm>
          <a:prstGeom prst="rect">
            <a:avLst/>
          </a:prstGeom>
        </p:spPr>
      </p:pic>
    </p:spTree>
    <p:extLst>
      <p:ext uri="{BB962C8B-B14F-4D97-AF65-F5344CB8AC3E}">
        <p14:creationId xmlns:p14="http://schemas.microsoft.com/office/powerpoint/2010/main" val="185932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Кто разрабатывает план мероприятий?</a:t>
            </a:r>
            <a:endParaRPr lang="ru-RU" sz="3600" b="1" dirty="0"/>
          </a:p>
        </p:txBody>
      </p:sp>
      <p:sp>
        <p:nvSpPr>
          <p:cNvPr id="3" name="Прямоугольник 2"/>
          <p:cNvSpPr/>
          <p:nvPr/>
        </p:nvSpPr>
        <p:spPr>
          <a:xfrm>
            <a:off x="238084" y="857232"/>
            <a:ext cx="11358642" cy="4708981"/>
          </a:xfrm>
          <a:prstGeom prst="rect">
            <a:avLst/>
          </a:prstGeom>
        </p:spPr>
        <p:txBody>
          <a:bodyPr wrap="square">
            <a:spAutoFit/>
          </a:bodyPr>
          <a:lstStyle/>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pPr fontAlgn="base"/>
            <a:r>
              <a:rPr lang="en-US" sz="2400" dirty="0" smtClean="0"/>
              <a:t>  </a:t>
            </a:r>
            <a:endParaRPr lang="ru-RU" sz="2400" dirty="0" smtClean="0"/>
          </a:p>
          <a:p>
            <a:r>
              <a:rPr lang="ru-RU" dirty="0" smtClean="0"/>
              <a:t/>
            </a:r>
            <a:br>
              <a:rPr lang="ru-RU" dirty="0" smtClean="0"/>
            </a:b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76450"/>
            <a:ext cx="11377264" cy="5373216"/>
          </a:xfrm>
          <a:prstGeom prst="rect">
            <a:avLst/>
          </a:prstGeom>
        </p:spPr>
      </p:pic>
      <p:sp>
        <p:nvSpPr>
          <p:cNvPr id="4" name="Прямоугольник 3"/>
          <p:cNvSpPr/>
          <p:nvPr/>
        </p:nvSpPr>
        <p:spPr>
          <a:xfrm>
            <a:off x="3048000" y="2828836"/>
            <a:ext cx="6096000" cy="369332"/>
          </a:xfrm>
          <a:prstGeom prst="rect">
            <a:avLst/>
          </a:prstGeom>
        </p:spPr>
        <p:txBody>
          <a:bodyPr>
            <a:spAutoFit/>
          </a:bodyPr>
          <a:lstStyle/>
          <a:p>
            <a:r>
              <a:rPr lang="ru-RU" dirty="0" smtClean="0"/>
              <a:t>В</a:t>
            </a:r>
            <a:endParaRPr lang="ru-RU" dirty="0"/>
          </a:p>
        </p:txBody>
      </p:sp>
      <p:sp>
        <p:nvSpPr>
          <p:cNvPr id="6" name="Прямоугольник 5"/>
          <p:cNvSpPr/>
          <p:nvPr/>
        </p:nvSpPr>
        <p:spPr>
          <a:xfrm>
            <a:off x="1235460" y="900894"/>
            <a:ext cx="9721080" cy="28161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dirty="0" smtClean="0"/>
              <a:t>В целях </a:t>
            </a:r>
            <a:r>
              <a:rPr lang="ru-RU" sz="3200" dirty="0"/>
              <a:t>профилактики возникновения и распространения инфекций в каждом учреждении разрабатывается план профилактических и противоэпидемических мероприятий, который, утверждается руководителем организации.</a:t>
            </a:r>
          </a:p>
          <a:p>
            <a:pPr algn="ctr"/>
            <a:endParaRPr lang="ru-RU" dirty="0"/>
          </a:p>
        </p:txBody>
      </p:sp>
    </p:spTree>
    <p:extLst>
      <p:ext uri="{BB962C8B-B14F-4D97-AF65-F5344CB8AC3E}">
        <p14:creationId xmlns:p14="http://schemas.microsoft.com/office/powerpoint/2010/main" val="4281905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Прямоугольник 2"/>
          <p:cNvSpPr/>
          <p:nvPr/>
        </p:nvSpPr>
        <p:spPr>
          <a:xfrm>
            <a:off x="335360" y="908720"/>
            <a:ext cx="11089232" cy="646331"/>
          </a:xfrm>
          <a:prstGeom prst="rect">
            <a:avLst/>
          </a:prstGeom>
        </p:spPr>
        <p:txBody>
          <a:bodyPr wrap="square">
            <a:spAutoFit/>
          </a:bodyPr>
          <a:lstStyle/>
          <a:p>
            <a:r>
              <a:rPr lang="ru-RU" dirty="0"/>
              <a:t>Укладка пациента на исследование</a:t>
            </a:r>
            <a:br>
              <a:rPr lang="ru-RU" dirty="0"/>
            </a:br>
            <a:r>
              <a:rPr lang="ru-RU" dirty="0"/>
              <a:t>органов грудной клетки, грудного отдела аорты, грудного отдела позвоночника</a:t>
            </a:r>
          </a:p>
        </p:txBody>
      </p:sp>
      <p:pic>
        <p:nvPicPr>
          <p:cNvPr id="4" name="Picture 2" descr="C:\Users\User\Desktop\модель\20170215_130428.jpg"/>
          <p:cNvPicPr>
            <a:picLocks noChangeAspect="1" noChangeArrowheads="1"/>
          </p:cNvPicPr>
          <p:nvPr/>
        </p:nvPicPr>
        <p:blipFill>
          <a:blip r:embed="rId3" cstate="print"/>
          <a:srcRect/>
          <a:stretch>
            <a:fillRect/>
          </a:stretch>
        </p:blipFill>
        <p:spPr bwMode="auto">
          <a:xfrm>
            <a:off x="502979" y="1719016"/>
            <a:ext cx="8044351" cy="4525963"/>
          </a:xfrm>
          <a:prstGeom prst="rect">
            <a:avLst/>
          </a:prstGeom>
          <a:noFill/>
        </p:spPr>
      </p:pic>
      <p:pic>
        <p:nvPicPr>
          <p:cNvPr id="5" name="Picture 2" descr="C:\Users\User\Desktop\модель\20170215_130438.jpg"/>
          <p:cNvPicPr>
            <a:picLocks noChangeAspect="1" noChangeArrowheads="1"/>
          </p:cNvPicPr>
          <p:nvPr/>
        </p:nvPicPr>
        <p:blipFill>
          <a:blip r:embed="rId4" cstate="print"/>
          <a:srcRect/>
          <a:stretch>
            <a:fillRect/>
          </a:stretch>
        </p:blipFill>
        <p:spPr bwMode="auto">
          <a:xfrm>
            <a:off x="5807968" y="2348880"/>
            <a:ext cx="6059016" cy="3408197"/>
          </a:xfrm>
          <a:prstGeom prst="rect">
            <a:avLst/>
          </a:prstGeom>
          <a:noFill/>
        </p:spPr>
      </p:pic>
    </p:spTree>
    <p:extLst>
      <p:ext uri="{BB962C8B-B14F-4D97-AF65-F5344CB8AC3E}">
        <p14:creationId xmlns:p14="http://schemas.microsoft.com/office/powerpoint/2010/main" val="1769302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 не заразить окружающих?</a:t>
            </a:r>
            <a:endParaRPr lang="ru-RU" dirty="0"/>
          </a:p>
        </p:txBody>
      </p:sp>
      <p:sp>
        <p:nvSpPr>
          <p:cNvPr id="3" name="Содержимое 2"/>
          <p:cNvSpPr txBox="1">
            <a:spLocks/>
          </p:cNvSpPr>
          <p:nvPr/>
        </p:nvSpPr>
        <p:spPr>
          <a:xfrm>
            <a:off x="119336" y="1052736"/>
            <a:ext cx="8445624" cy="3312368"/>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ru-RU" sz="2400" dirty="0" smtClean="0"/>
              <a:t>Минимизировать контакт со здоровыми людьми (рукопожатия, поцелуи)</a:t>
            </a:r>
          </a:p>
          <a:p>
            <a:pPr marL="514350" indent="-514350">
              <a:buFont typeface="Arial" panose="020B0604020202020204" pitchFamily="34" charset="0"/>
              <a:buAutoNum type="arabicPeriod"/>
            </a:pPr>
            <a:r>
              <a:rPr lang="ru-RU" sz="2400" dirty="0" smtClean="0"/>
              <a:t>Если вы испытываете недомогание, но вынуждены  общаться с другими людьми или пользоваться общественным транспортом -  используйте одноразовую маску</a:t>
            </a:r>
          </a:p>
          <a:p>
            <a:pPr marL="514350" indent="-514350">
              <a:buFont typeface="Arial" panose="020B0604020202020204" pitchFamily="34" charset="0"/>
              <a:buAutoNum type="arabicPeriod"/>
            </a:pPr>
            <a:r>
              <a:rPr lang="ru-RU" sz="2400" dirty="0" smtClean="0"/>
              <a:t>При кашле или чихании обязательно прикрывайте рот , по возможности – одноразовым платком, если его нет-ладонями или локтевым сгибом.</a:t>
            </a:r>
          </a:p>
          <a:p>
            <a:pPr marL="514350" indent="-514350">
              <a:buFont typeface="Arial" panose="020B0604020202020204" pitchFamily="34" charset="0"/>
              <a:buAutoNum type="arabicPeriod"/>
            </a:pPr>
            <a:r>
              <a:rPr lang="ru-RU" sz="2400" dirty="0" smtClean="0"/>
              <a:t>Помните один пациент- одно использование одноразовых расходных материалов, предметов личной гигиены и обязательная обработка поверхностей</a:t>
            </a:r>
          </a:p>
          <a:p>
            <a:pPr marL="514350" indent="-514350">
              <a:buFont typeface="Arial" panose="020B0604020202020204" pitchFamily="34" charset="0"/>
              <a:buAutoNum type="arabicPeriod"/>
            </a:pPr>
            <a:r>
              <a:rPr lang="ru-RU" sz="2400" dirty="0" smtClean="0"/>
              <a:t>Обработки подвергается все включая дверные ручки, выключатели, ручки для информирования согласия, планшеты, панели управления  оборудования.</a:t>
            </a: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194" y="2996952"/>
            <a:ext cx="2679762" cy="3573016"/>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3354" y="857714"/>
            <a:ext cx="3529328" cy="1985247"/>
          </a:xfrm>
          <a:prstGeom prst="rect">
            <a:avLst/>
          </a:prstGeom>
        </p:spPr>
      </p:pic>
    </p:spTree>
    <p:extLst>
      <p:ext uri="{BB962C8B-B14F-4D97-AF65-F5344CB8AC3E}">
        <p14:creationId xmlns:p14="http://schemas.microsoft.com/office/powerpoint/2010/main" val="2749394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Основные звенья Эпидемического процесса</a:t>
            </a:r>
            <a:endParaRPr lang="ru-RU" sz="3600" b="1" dirty="0"/>
          </a:p>
        </p:txBody>
      </p:sp>
      <p:sp>
        <p:nvSpPr>
          <p:cNvPr id="3" name="Прямоугольник 2"/>
          <p:cNvSpPr/>
          <p:nvPr/>
        </p:nvSpPr>
        <p:spPr>
          <a:xfrm>
            <a:off x="238084" y="857232"/>
            <a:ext cx="11358642" cy="738664"/>
          </a:xfrm>
          <a:prstGeom prst="rect">
            <a:avLst/>
          </a:prstGeom>
        </p:spPr>
        <p:txBody>
          <a:bodyPr wrap="square">
            <a:spAutoFit/>
          </a:bodyPr>
          <a:lstStyle/>
          <a:p>
            <a:r>
              <a:rPr lang="en-US" sz="2400" dirty="0" smtClean="0"/>
              <a:t>  </a:t>
            </a:r>
            <a:r>
              <a:rPr lang="ru-RU" dirty="0" smtClean="0"/>
              <a:t/>
            </a:r>
            <a:br>
              <a:rPr lang="ru-RU" dirty="0" smtClean="0"/>
            </a:br>
            <a:endParaRPr lang="ru-RU" dirty="0"/>
          </a:p>
        </p:txBody>
      </p:sp>
      <p:graphicFrame>
        <p:nvGraphicFramePr>
          <p:cNvPr id="5" name="Схема 4"/>
          <p:cNvGraphicFramePr/>
          <p:nvPr>
            <p:extLst>
              <p:ext uri="{D42A27DB-BD31-4B8C-83A1-F6EECF244321}">
                <p14:modId xmlns:p14="http://schemas.microsoft.com/office/powerpoint/2010/main" val="2453139857"/>
              </p:ext>
            </p:extLst>
          </p:nvPr>
        </p:nvGraphicFramePr>
        <p:xfrm>
          <a:off x="1055440" y="1052736"/>
          <a:ext cx="1012655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0995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800" b="1" dirty="0" smtClean="0"/>
              <a:t>ВОПРОСЫ</a:t>
            </a:r>
            <a:endParaRPr lang="ru-RU" sz="4800" b="1" dirty="0"/>
          </a:p>
        </p:txBody>
      </p:sp>
      <p:pic>
        <p:nvPicPr>
          <p:cNvPr id="3" name="Рисунок 2" descr="1387783090.png"/>
          <p:cNvPicPr>
            <a:picLocks noChangeAspect="1"/>
          </p:cNvPicPr>
          <p:nvPr/>
        </p:nvPicPr>
        <p:blipFill>
          <a:blip r:embed="rId3">
            <a:lum bright="-2000" contrast="9000"/>
          </a:blip>
          <a:stretch>
            <a:fillRect/>
          </a:stretch>
        </p:blipFill>
        <p:spPr>
          <a:xfrm>
            <a:off x="2381224" y="1428736"/>
            <a:ext cx="7000924" cy="421484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02449" y="2060848"/>
            <a:ext cx="6147088" cy="2988035"/>
          </a:xfrm>
        </p:spPr>
        <p:txBody>
          <a:bodyPr>
            <a:normAutofit/>
          </a:bodyPr>
          <a:lstStyle/>
          <a:p>
            <a:pPr algn="ctr"/>
            <a:r>
              <a:rPr lang="ru-RU" sz="6000" b="1" dirty="0" smtClean="0"/>
              <a:t>БЛАГОДАРЮ ЗА ВНИМАНИЕ!</a:t>
            </a:r>
            <a:endParaRPr lang="ru-RU" sz="6000" b="1" dirty="0"/>
          </a:p>
        </p:txBody>
      </p:sp>
      <p:sp>
        <p:nvSpPr>
          <p:cNvPr id="3" name="Заголовок 1"/>
          <p:cNvSpPr txBox="1">
            <a:spLocks/>
          </p:cNvSpPr>
          <p:nvPr/>
        </p:nvSpPr>
        <p:spPr>
          <a:xfrm>
            <a:off x="402449" y="5763060"/>
            <a:ext cx="10658476" cy="1094940"/>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vert="horz" lIns="121920" tIns="60960" rIns="121920" bIns="60960" rtlCol="0" anchor="t">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ГБУЗ Научно-практический</a:t>
            </a:r>
            <a:r>
              <a:rPr kumimoji="0" lang="en-US"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 </a:t>
            </a: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клинический</a:t>
            </a:r>
            <a:r>
              <a:rPr kumimoji="0" lang="ru-RU" b="1" i="0" u="none" strike="noStrike" kern="0" cap="none" spc="0" normalizeH="0" noProof="0" dirty="0" smtClean="0">
                <a:ln>
                  <a:noFill/>
                </a:ln>
                <a:solidFill>
                  <a:schemeClr val="tx1">
                    <a:lumMod val="75000"/>
                    <a:lumOff val="25000"/>
                  </a:schemeClr>
                </a:solidFill>
                <a:effectLst/>
                <a:uLnTx/>
                <a:uFillTx/>
                <a:latin typeface="Calibri" panose="020F0502020204030204"/>
                <a:ea typeface="+mn-ea"/>
                <a:cs typeface="+mn-cs"/>
                <a:sym typeface="Arial"/>
              </a:rPr>
              <a:t> </a:t>
            </a: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 </a:t>
            </a:r>
            <a:r>
              <a:rPr kumimoji="0" lang="ru-RU" b="1"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sym typeface="Arial"/>
              </a:rPr>
              <a:t>центр </a:t>
            </a: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диагностики и </a:t>
            </a:r>
            <a:r>
              <a:rPr kumimoji="0" lang="ru-RU" b="1" i="0" u="none" strike="noStrike" kern="0" cap="none" spc="0" normalizeH="0" baseline="0" noProof="0" dirty="0" err="1" smtClean="0">
                <a:ln>
                  <a:noFill/>
                </a:ln>
                <a:solidFill>
                  <a:schemeClr val="tx1">
                    <a:lumMod val="75000"/>
                    <a:lumOff val="25000"/>
                  </a:schemeClr>
                </a:solidFill>
                <a:effectLst/>
                <a:uLnTx/>
                <a:uFillTx/>
                <a:latin typeface="Calibri" panose="020F0502020204030204"/>
                <a:ea typeface="+mn-ea"/>
                <a:cs typeface="+mn-cs"/>
                <a:sym typeface="Arial"/>
              </a:rPr>
              <a:t>телемедицинских</a:t>
            </a: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 технологий ДЗМ</a:t>
            </a:r>
            <a:b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br>
            <a:r>
              <a:rPr kumimoji="0" lang="ru-RU" b="1" i="0" u="none" strike="noStrike" kern="0" cap="none" spc="0" normalizeH="0" baseline="0" noProof="0" dirty="0" smtClean="0">
                <a:ln>
                  <a:noFill/>
                </a:ln>
                <a:solidFill>
                  <a:schemeClr val="tx1">
                    <a:lumMod val="75000"/>
                    <a:lumOff val="25000"/>
                  </a:schemeClr>
                </a:solidFill>
                <a:effectLst/>
                <a:uLnTx/>
                <a:uFillTx/>
                <a:latin typeface="Calibri" panose="020F0502020204030204"/>
                <a:ea typeface="+mn-ea"/>
                <a:cs typeface="+mn-cs"/>
                <a:sym typeface="Arial"/>
              </a:rPr>
              <a:t>Москва, 2020 год</a:t>
            </a:r>
            <a:endParaRPr kumimoji="0" lang="ru-RU" b="1" i="0" u="none" strike="noStrike" kern="0" cap="none" spc="0" normalizeH="0" baseline="0" noProof="0" dirty="0">
              <a:ln>
                <a:noFill/>
              </a:ln>
              <a:solidFill>
                <a:schemeClr val="tx1">
                  <a:lumMod val="75000"/>
                  <a:lumOff val="25000"/>
                </a:schemeClr>
              </a:solidFill>
              <a:effectLst/>
              <a:uLnTx/>
              <a:uFillTx/>
              <a:latin typeface="Calibri" panose="020F0502020204030204"/>
              <a:ea typeface="+mn-ea"/>
              <a:cs typeface="+mn-cs"/>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Внимание!</a:t>
            </a:r>
            <a:endParaRPr lang="ru-RU" sz="3600" b="1" dirty="0"/>
          </a:p>
        </p:txBody>
      </p:sp>
      <p:sp>
        <p:nvSpPr>
          <p:cNvPr id="3" name="Прямоугольник 2"/>
          <p:cNvSpPr/>
          <p:nvPr/>
        </p:nvSpPr>
        <p:spPr>
          <a:xfrm>
            <a:off x="238084" y="857232"/>
            <a:ext cx="11358642" cy="4708981"/>
          </a:xfrm>
          <a:prstGeom prst="rect">
            <a:avLst/>
          </a:prstGeom>
        </p:spPr>
        <p:txBody>
          <a:bodyPr wrap="square">
            <a:spAutoFit/>
          </a:bodyPr>
          <a:lstStyle/>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endParaRPr lang="ru-RU" sz="2400" dirty="0"/>
          </a:p>
          <a:p>
            <a:endParaRPr lang="ru-RU" sz="2400" dirty="0" smtClean="0"/>
          </a:p>
          <a:p>
            <a:pPr fontAlgn="base"/>
            <a:r>
              <a:rPr lang="en-US" sz="2400" dirty="0" smtClean="0"/>
              <a:t>  </a:t>
            </a:r>
            <a:endParaRPr lang="ru-RU" sz="2400" dirty="0" smtClean="0"/>
          </a:p>
          <a:p>
            <a:r>
              <a:rPr lang="ru-RU" dirty="0" smtClean="0"/>
              <a:t/>
            </a:r>
            <a:br>
              <a:rPr lang="ru-RU" dirty="0" smtClean="0"/>
            </a:b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99614"/>
            <a:ext cx="11377264" cy="5373216"/>
          </a:xfrm>
          <a:prstGeom prst="rect">
            <a:avLst/>
          </a:prstGeom>
        </p:spPr>
      </p:pic>
      <p:sp>
        <p:nvSpPr>
          <p:cNvPr id="4" name="Прямоугольник 3"/>
          <p:cNvSpPr/>
          <p:nvPr/>
        </p:nvSpPr>
        <p:spPr>
          <a:xfrm>
            <a:off x="3048000" y="2828836"/>
            <a:ext cx="6096000" cy="369332"/>
          </a:xfrm>
          <a:prstGeom prst="rect">
            <a:avLst/>
          </a:prstGeom>
        </p:spPr>
        <p:txBody>
          <a:bodyPr>
            <a:spAutoFit/>
          </a:bodyPr>
          <a:lstStyle/>
          <a:p>
            <a:r>
              <a:rPr lang="ru-RU" dirty="0" smtClean="0"/>
              <a:t>В</a:t>
            </a:r>
            <a:endParaRPr lang="ru-RU" dirty="0"/>
          </a:p>
        </p:txBody>
      </p:sp>
      <p:sp>
        <p:nvSpPr>
          <p:cNvPr id="6" name="Прямоугольник 5"/>
          <p:cNvSpPr/>
          <p:nvPr/>
        </p:nvSpPr>
        <p:spPr>
          <a:xfrm>
            <a:off x="1307468" y="1124018"/>
            <a:ext cx="9721080" cy="30048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dirty="0" smtClean="0"/>
              <a:t>В целях </a:t>
            </a:r>
            <a:r>
              <a:rPr lang="ru-RU" sz="3200" dirty="0"/>
              <a:t>профилактики возникновения и распространения инфекций в каждом учреждении разрабатывается план профилактических и противоэпидемических мероприятий, который, утверждается руководителем организации.</a:t>
            </a:r>
          </a:p>
          <a:p>
            <a:pPr algn="ctr"/>
            <a:endParaRPr lang="ru-RU" sz="3200" dirty="0"/>
          </a:p>
        </p:txBody>
      </p:sp>
      <p:sp>
        <p:nvSpPr>
          <p:cNvPr id="8" name="Прямоугольник 7"/>
          <p:cNvSpPr/>
          <p:nvPr/>
        </p:nvSpPr>
        <p:spPr>
          <a:xfrm>
            <a:off x="1307468" y="4952618"/>
            <a:ext cx="9721080" cy="152470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3200" dirty="0"/>
              <a:t>Профилактические мероприятия проводятся исходя из положения, что </a:t>
            </a:r>
            <a:r>
              <a:rPr lang="ru-RU" sz="3200" b="1" dirty="0"/>
              <a:t>каждый пациент </a:t>
            </a:r>
            <a:r>
              <a:rPr lang="ru-RU" sz="3200" dirty="0"/>
              <a:t>расценивается </a:t>
            </a:r>
            <a:r>
              <a:rPr lang="ru-RU" sz="3200" b="1" u="sng" dirty="0"/>
              <a:t>как потенциальный источник инфекций </a:t>
            </a:r>
            <a:endParaRPr lang="ru-RU" b="1" u="sng" dirty="0"/>
          </a:p>
        </p:txBody>
      </p:sp>
    </p:spTree>
    <p:extLst>
      <p:ext uri="{BB962C8B-B14F-4D97-AF65-F5344CB8AC3E}">
        <p14:creationId xmlns:p14="http://schemas.microsoft.com/office/powerpoint/2010/main" val="2687423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Факторами передачи вирусов-являются:</a:t>
            </a:r>
            <a:endParaRPr lang="ru-RU" sz="3600" b="1" dirty="0"/>
          </a:p>
        </p:txBody>
      </p:sp>
      <p:sp>
        <p:nvSpPr>
          <p:cNvPr id="3" name="Прямоугольник 2"/>
          <p:cNvSpPr/>
          <p:nvPr/>
        </p:nvSpPr>
        <p:spPr>
          <a:xfrm>
            <a:off x="238084" y="857232"/>
            <a:ext cx="11358642" cy="738664"/>
          </a:xfrm>
          <a:prstGeom prst="rect">
            <a:avLst/>
          </a:prstGeom>
        </p:spPr>
        <p:txBody>
          <a:bodyPr wrap="square">
            <a:spAutoFit/>
          </a:bodyPr>
          <a:lstStyle/>
          <a:p>
            <a:r>
              <a:rPr lang="en-US" sz="2400" dirty="0" smtClean="0"/>
              <a:t>  </a:t>
            </a:r>
            <a:r>
              <a:rPr lang="ru-RU" dirty="0" smtClean="0"/>
              <a:t/>
            </a:r>
            <a:br>
              <a:rPr lang="ru-RU" dirty="0" smtClean="0"/>
            </a:br>
            <a:endParaRPr lang="ru-RU" dirty="0"/>
          </a:p>
        </p:txBody>
      </p:sp>
      <p:graphicFrame>
        <p:nvGraphicFramePr>
          <p:cNvPr id="5" name="Схема 4"/>
          <p:cNvGraphicFramePr/>
          <p:nvPr>
            <p:extLst>
              <p:ext uri="{D42A27DB-BD31-4B8C-83A1-F6EECF244321}">
                <p14:modId xmlns:p14="http://schemas.microsoft.com/office/powerpoint/2010/main" val="1470226094"/>
              </p:ext>
            </p:extLst>
          </p:nvPr>
        </p:nvGraphicFramePr>
        <p:xfrm>
          <a:off x="1055440" y="1052736"/>
          <a:ext cx="1012655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067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Что входит в санитарные правила?</a:t>
            </a:r>
            <a:endParaRPr lang="ru-RU" dirty="0"/>
          </a:p>
        </p:txBody>
      </p:sp>
      <p:sp>
        <p:nvSpPr>
          <p:cNvPr id="3" name="Скругленный прямоугольник 2"/>
          <p:cNvSpPr/>
          <p:nvPr/>
        </p:nvSpPr>
        <p:spPr>
          <a:xfrm>
            <a:off x="911424" y="1205243"/>
            <a:ext cx="5231568" cy="1618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None/>
            </a:pPr>
            <a:r>
              <a:rPr lang="ru-RU" dirty="0">
                <a:solidFill>
                  <a:schemeClr val="tx1"/>
                </a:solidFill>
              </a:rPr>
              <a:t>Общие требования к помещениям</a:t>
            </a:r>
          </a:p>
        </p:txBody>
      </p:sp>
      <p:sp>
        <p:nvSpPr>
          <p:cNvPr id="4" name="Скругленный прямоугольник 3"/>
          <p:cNvSpPr/>
          <p:nvPr/>
        </p:nvSpPr>
        <p:spPr>
          <a:xfrm>
            <a:off x="6600056" y="1237277"/>
            <a:ext cx="5231568" cy="1618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buNone/>
            </a:pPr>
            <a:r>
              <a:rPr lang="ru-RU" dirty="0">
                <a:solidFill>
                  <a:schemeClr val="tx1"/>
                </a:solidFill>
              </a:rPr>
              <a:t>Личная гигиена</a:t>
            </a:r>
          </a:p>
        </p:txBody>
      </p:sp>
      <p:sp>
        <p:nvSpPr>
          <p:cNvPr id="5" name="Скругленный прямоугольник 4"/>
          <p:cNvSpPr/>
          <p:nvPr/>
        </p:nvSpPr>
        <p:spPr>
          <a:xfrm>
            <a:off x="838200" y="3321688"/>
            <a:ext cx="5231568" cy="1618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a:solidFill>
                  <a:schemeClr val="tx1"/>
                </a:solidFill>
              </a:rPr>
              <a:t>Требования к содержанию уборочного инвентаря</a:t>
            </a:r>
          </a:p>
        </p:txBody>
      </p:sp>
      <p:sp>
        <p:nvSpPr>
          <p:cNvPr id="6" name="Скругленный прямоугольник 5"/>
          <p:cNvSpPr/>
          <p:nvPr/>
        </p:nvSpPr>
        <p:spPr>
          <a:xfrm>
            <a:off x="6509478" y="3321688"/>
            <a:ext cx="5231568" cy="161893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buNone/>
            </a:pPr>
            <a:r>
              <a:rPr lang="ru-RU" dirty="0">
                <a:solidFill>
                  <a:schemeClr val="tx1"/>
                </a:solidFill>
              </a:rPr>
              <a:t>Правила обращения с медицинскими отходами</a:t>
            </a:r>
          </a:p>
        </p:txBody>
      </p:sp>
    </p:spTree>
    <p:extLst>
      <p:ext uri="{BB962C8B-B14F-4D97-AF65-F5344CB8AC3E}">
        <p14:creationId xmlns:p14="http://schemas.microsoft.com/office/powerpoint/2010/main" val="645926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Рабочий процесс во время карантина:</a:t>
            </a:r>
            <a:endParaRPr lang="ru-RU" sz="3600" b="1" dirty="0"/>
          </a:p>
        </p:txBody>
      </p:sp>
      <p:sp>
        <p:nvSpPr>
          <p:cNvPr id="3" name="Прямоугольник 2"/>
          <p:cNvSpPr/>
          <p:nvPr/>
        </p:nvSpPr>
        <p:spPr>
          <a:xfrm>
            <a:off x="238084" y="857232"/>
            <a:ext cx="11358642" cy="738664"/>
          </a:xfrm>
          <a:prstGeom prst="rect">
            <a:avLst/>
          </a:prstGeom>
        </p:spPr>
        <p:txBody>
          <a:bodyPr wrap="square">
            <a:spAutoFit/>
          </a:bodyPr>
          <a:lstStyle/>
          <a:p>
            <a:r>
              <a:rPr lang="en-US" sz="2400" dirty="0" smtClean="0"/>
              <a:t>  </a:t>
            </a:r>
            <a:r>
              <a:rPr lang="ru-RU" dirty="0" smtClean="0"/>
              <a:t/>
            </a:r>
            <a:br>
              <a:rPr lang="ru-RU" dirty="0" smtClean="0"/>
            </a:br>
            <a:endParaRPr lang="ru-RU" dirty="0"/>
          </a:p>
        </p:txBody>
      </p:sp>
      <p:pic>
        <p:nvPicPr>
          <p:cNvPr id="4" name="Рисунок 3"/>
          <p:cNvPicPr>
            <a:picLocks noChangeAspect="1"/>
          </p:cNvPicPr>
          <p:nvPr/>
        </p:nvPicPr>
        <p:blipFill>
          <a:blip r:embed="rId3"/>
          <a:stretch>
            <a:fillRect/>
          </a:stretch>
        </p:blipFill>
        <p:spPr>
          <a:xfrm>
            <a:off x="502750" y="1052736"/>
            <a:ext cx="4696811" cy="5470599"/>
          </a:xfrm>
          <a:prstGeom prst="rect">
            <a:avLst/>
          </a:prstGeom>
        </p:spPr>
      </p:pic>
      <p:pic>
        <p:nvPicPr>
          <p:cNvPr id="5" name="Рисунок 4"/>
          <p:cNvPicPr>
            <a:picLocks noChangeAspect="1"/>
          </p:cNvPicPr>
          <p:nvPr/>
        </p:nvPicPr>
        <p:blipFill>
          <a:blip r:embed="rId4"/>
          <a:stretch>
            <a:fillRect/>
          </a:stretch>
        </p:blipFill>
        <p:spPr>
          <a:xfrm>
            <a:off x="5591944" y="1708373"/>
            <a:ext cx="5676900" cy="2647950"/>
          </a:xfrm>
          <a:prstGeom prst="rect">
            <a:avLst/>
          </a:prstGeom>
        </p:spPr>
      </p:pic>
      <p:sp>
        <p:nvSpPr>
          <p:cNvPr id="6" name="Прямоугольник 5"/>
          <p:cNvSpPr/>
          <p:nvPr/>
        </p:nvSpPr>
        <p:spPr>
          <a:xfrm>
            <a:off x="5917405" y="857232"/>
            <a:ext cx="2698875" cy="6275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Шаг 1- сортировка</a:t>
            </a:r>
            <a:endParaRPr lang="ru-RU" dirty="0"/>
          </a:p>
        </p:txBody>
      </p:sp>
    </p:spTree>
    <p:extLst>
      <p:ext uri="{BB962C8B-B14F-4D97-AF65-F5344CB8AC3E}">
        <p14:creationId xmlns:p14="http://schemas.microsoft.com/office/powerpoint/2010/main" val="1601856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t>Рабочий процесс во время карантина:</a:t>
            </a:r>
            <a:endParaRPr lang="ru-RU" sz="3600" b="1" dirty="0"/>
          </a:p>
        </p:txBody>
      </p:sp>
      <p:sp>
        <p:nvSpPr>
          <p:cNvPr id="3" name="Прямоугольник 2"/>
          <p:cNvSpPr/>
          <p:nvPr/>
        </p:nvSpPr>
        <p:spPr>
          <a:xfrm>
            <a:off x="238084" y="857232"/>
            <a:ext cx="11358642" cy="738664"/>
          </a:xfrm>
          <a:prstGeom prst="rect">
            <a:avLst/>
          </a:prstGeom>
        </p:spPr>
        <p:txBody>
          <a:bodyPr wrap="square">
            <a:spAutoFit/>
          </a:bodyPr>
          <a:lstStyle/>
          <a:p>
            <a:r>
              <a:rPr lang="en-US" sz="2400" dirty="0" smtClean="0"/>
              <a:t>  </a:t>
            </a:r>
            <a:r>
              <a:rPr lang="ru-RU" dirty="0" smtClean="0"/>
              <a:t/>
            </a:r>
            <a:br>
              <a:rPr lang="ru-RU" dirty="0" smtClean="0"/>
            </a:br>
            <a:endParaRPr lang="ru-RU" dirty="0"/>
          </a:p>
        </p:txBody>
      </p:sp>
      <p:pic>
        <p:nvPicPr>
          <p:cNvPr id="4" name="Рисунок 3"/>
          <p:cNvPicPr>
            <a:picLocks noChangeAspect="1"/>
          </p:cNvPicPr>
          <p:nvPr/>
        </p:nvPicPr>
        <p:blipFill>
          <a:blip r:embed="rId3"/>
          <a:stretch>
            <a:fillRect/>
          </a:stretch>
        </p:blipFill>
        <p:spPr>
          <a:xfrm>
            <a:off x="502750" y="1052736"/>
            <a:ext cx="4696811" cy="5470599"/>
          </a:xfrm>
          <a:prstGeom prst="rect">
            <a:avLst/>
          </a:prstGeom>
        </p:spPr>
      </p:pic>
      <p:pic>
        <p:nvPicPr>
          <p:cNvPr id="5" name="Рисунок 4"/>
          <p:cNvPicPr>
            <a:picLocks noChangeAspect="1"/>
          </p:cNvPicPr>
          <p:nvPr/>
        </p:nvPicPr>
        <p:blipFill>
          <a:blip r:embed="rId4"/>
          <a:stretch>
            <a:fillRect/>
          </a:stretch>
        </p:blipFill>
        <p:spPr>
          <a:xfrm>
            <a:off x="5591944" y="1708373"/>
            <a:ext cx="5676900" cy="2647950"/>
          </a:xfrm>
          <a:prstGeom prst="rect">
            <a:avLst/>
          </a:prstGeom>
        </p:spPr>
      </p:pic>
      <p:sp>
        <p:nvSpPr>
          <p:cNvPr id="6" name="Прямоугольник 5"/>
          <p:cNvSpPr/>
          <p:nvPr/>
        </p:nvSpPr>
        <p:spPr>
          <a:xfrm>
            <a:off x="5917405" y="857232"/>
            <a:ext cx="2698875" cy="62755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ru-RU" dirty="0" smtClean="0"/>
              <a:t>Шаг 1- сортировка</a:t>
            </a:r>
            <a:endParaRPr lang="ru-RU" dirty="0"/>
          </a:p>
        </p:txBody>
      </p:sp>
      <p:sp>
        <p:nvSpPr>
          <p:cNvPr id="7" name="Скругленный прямоугольник 6"/>
          <p:cNvSpPr/>
          <p:nvPr/>
        </p:nvSpPr>
        <p:spPr>
          <a:xfrm>
            <a:off x="5807968" y="4725144"/>
            <a:ext cx="2448272" cy="14401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smtClean="0"/>
              <a:t>Поликлиника</a:t>
            </a:r>
            <a:endParaRPr lang="ru-RU" dirty="0"/>
          </a:p>
        </p:txBody>
      </p:sp>
      <p:sp>
        <p:nvSpPr>
          <p:cNvPr id="8" name="Скругленный прямоугольник 7"/>
          <p:cNvSpPr/>
          <p:nvPr/>
        </p:nvSpPr>
        <p:spPr>
          <a:xfrm>
            <a:off x="8976320" y="4725144"/>
            <a:ext cx="2448272" cy="14401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ru-RU" dirty="0" smtClean="0"/>
              <a:t>Стационар</a:t>
            </a:r>
            <a:endParaRPr lang="ru-RU" dirty="0"/>
          </a:p>
        </p:txBody>
      </p:sp>
    </p:spTree>
    <p:extLst>
      <p:ext uri="{BB962C8B-B14F-4D97-AF65-F5344CB8AC3E}">
        <p14:creationId xmlns:p14="http://schemas.microsoft.com/office/powerpoint/2010/main" val="3368356728"/>
      </p:ext>
    </p:extLst>
  </p:cSld>
  <p:clrMapOvr>
    <a:masterClrMapping/>
  </p:clrMapOvr>
</p:sld>
</file>

<file path=ppt/theme/theme1.xml><?xml version="1.0" encoding="utf-8"?>
<a:theme xmlns:a="http://schemas.openxmlformats.org/drawingml/2006/main" name="2_Тема Office">
  <a:themeElements>
    <a:clrScheme name="корпоративные цвета">
      <a:dk1>
        <a:srgbClr val="151616"/>
      </a:dk1>
      <a:lt1>
        <a:srgbClr val="FFFFFF"/>
      </a:lt1>
      <a:dk2>
        <a:srgbClr val="151616"/>
      </a:dk2>
      <a:lt2>
        <a:srgbClr val="FFFFFF"/>
      </a:lt2>
      <a:accent1>
        <a:srgbClr val="005FAB"/>
      </a:accent1>
      <a:accent2>
        <a:srgbClr val="FFAA00"/>
      </a:accent2>
      <a:accent3>
        <a:srgbClr val="3D98E3"/>
      </a:accent3>
      <a:accent4>
        <a:srgbClr val="DB7500"/>
      </a:accent4>
      <a:accent5>
        <a:srgbClr val="1F4287"/>
      </a:accent5>
      <a:accent6>
        <a:srgbClr val="FFC935"/>
      </a:accent6>
      <a:hlink>
        <a:srgbClr val="3D98E3"/>
      </a:hlink>
      <a:folHlink>
        <a:srgbClr val="97CEF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12048</TotalTime>
  <Words>2951</Words>
  <Application>Microsoft Office PowerPoint</Application>
  <PresentationFormat>Широкоэкранный</PresentationFormat>
  <Paragraphs>379</Paragraphs>
  <Slides>44</Slides>
  <Notes>44</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44</vt:i4>
      </vt:variant>
    </vt:vector>
  </HeadingPairs>
  <TitlesOfParts>
    <vt:vector size="51" baseType="lpstr">
      <vt:lpstr>ＭＳ Ｐゴシック</vt:lpstr>
      <vt:lpstr>Arial</vt:lpstr>
      <vt:lpstr>Arial</vt:lpstr>
      <vt:lpstr>Calibri</vt:lpstr>
      <vt:lpstr>Times New Roman</vt:lpstr>
      <vt:lpstr>Wingdings</vt:lpstr>
      <vt:lpstr>2_Тема Office</vt:lpstr>
      <vt:lpstr>САНИТАРНО-ЭПИДЕМИОЛОГИЧЕСКИЕ ПРАВИЛА и НОРМЫ В ОТДЕЛЕНИЯХ ЛУЧЕВОЙ ДИАГНОСТИКИ</vt:lpstr>
      <vt:lpstr>О чем этот вебинар?</vt:lpstr>
      <vt:lpstr>Для кого наиболее опасна встреча с вирусом?</vt:lpstr>
      <vt:lpstr>Кто разрабатывает план мероприятий?</vt:lpstr>
      <vt:lpstr>Внимание!</vt:lpstr>
      <vt:lpstr>Факторами передачи вирусов-являются:</vt:lpstr>
      <vt:lpstr>Что входит в санитарные правила?</vt:lpstr>
      <vt:lpstr>Рабочий процесс во время карантина:</vt:lpstr>
      <vt:lpstr>Рабочий процесс во время карантина:</vt:lpstr>
      <vt:lpstr>Дезинфекция</vt:lpstr>
      <vt:lpstr>Обработка от вирусов </vt:lpstr>
      <vt:lpstr>Санитарное содержание помещений, оборудования, инвентаря </vt:lpstr>
      <vt:lpstr>Санитарное содержание помещений, оборудования, инвентаря </vt:lpstr>
      <vt:lpstr>Важно!</vt:lpstr>
      <vt:lpstr>Генеральная уборка</vt:lpstr>
      <vt:lpstr>Дезинфицирующие средства</vt:lpstr>
      <vt:lpstr>Дезинфицированные средства</vt:lpstr>
      <vt:lpstr>Дезинфицирующие средства</vt:lpstr>
      <vt:lpstr>Дезинфицирующие средства</vt:lpstr>
      <vt:lpstr>Ошибки при работе с дезинфицирующими средствами</vt:lpstr>
      <vt:lpstr>Уборочный инвентарь</vt:lpstr>
      <vt:lpstr>Уборочный инвентарь</vt:lpstr>
      <vt:lpstr>Правила обработки рук</vt:lpstr>
      <vt:lpstr>Правила обработки рук</vt:lpstr>
      <vt:lpstr>Правила обработки рук</vt:lpstr>
      <vt:lpstr>Правила обработки рук</vt:lpstr>
      <vt:lpstr>Правила обработки рук</vt:lpstr>
      <vt:lpstr>Правила обработки рук</vt:lpstr>
      <vt:lpstr>Зачем нужны перчатки?</vt:lpstr>
      <vt:lpstr>Работа в перчатках</vt:lpstr>
      <vt:lpstr>МАСКА</vt:lpstr>
      <vt:lpstr>Классификация медицинских отходов</vt:lpstr>
      <vt:lpstr>МЕДИЦИНСКИЕ ОТХОДЫ</vt:lpstr>
      <vt:lpstr>ВАЖНО!!!</vt:lpstr>
      <vt:lpstr>Презентация PowerPoint</vt:lpstr>
      <vt:lpstr>Презентация PowerPoint</vt:lpstr>
      <vt:lpstr>Презентация PowerPoint</vt:lpstr>
      <vt:lpstr>Презентация PowerPoint</vt:lpstr>
      <vt:lpstr>Санитарные правила в кабинете КТ</vt:lpstr>
      <vt:lpstr>Презентация PowerPoint</vt:lpstr>
      <vt:lpstr>Как не заразить окружающих?</vt:lpstr>
      <vt:lpstr>Основные звенья Эпидемического процесса</vt:lpstr>
      <vt:lpstr>ВОПРОСЫ</vt:lpstr>
      <vt:lpstr>БЛАГОДАРЮ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Всеволод Вячеславович Курганов</dc:creator>
  <cp:lastModifiedBy>Elena V. Panina</cp:lastModifiedBy>
  <cp:revision>818</cp:revision>
  <cp:lastPrinted>2020-03-18T08:28:46Z</cp:lastPrinted>
  <dcterms:modified xsi:type="dcterms:W3CDTF">2020-03-18T09:38:24Z</dcterms:modified>
</cp:coreProperties>
</file>