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0" y="17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97055" y="260603"/>
            <a:ext cx="429545" cy="4297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6643" y="260603"/>
            <a:ext cx="393192" cy="4297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5264" y="175259"/>
            <a:ext cx="640079" cy="5943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110216" y="122681"/>
            <a:ext cx="26034" cy="648335"/>
          </a:xfrm>
          <a:custGeom>
            <a:avLst/>
            <a:gdLst/>
            <a:ahLst/>
            <a:cxnLst/>
            <a:rect l="l" t="t" r="r" b="b"/>
            <a:pathLst>
              <a:path w="26034" h="648335">
                <a:moveTo>
                  <a:pt x="25908" y="0"/>
                </a:moveTo>
                <a:lnTo>
                  <a:pt x="0" y="0"/>
                </a:lnTo>
                <a:lnTo>
                  <a:pt x="0" y="647954"/>
                </a:lnTo>
                <a:lnTo>
                  <a:pt x="25908" y="647954"/>
                </a:lnTo>
                <a:lnTo>
                  <a:pt x="2590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813803"/>
            <a:ext cx="12190475" cy="441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6036" y="874774"/>
            <a:ext cx="5045963" cy="598322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65239" y="0"/>
            <a:ext cx="5826760" cy="68579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853439"/>
            <a:ext cx="1795271" cy="45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772" y="185674"/>
            <a:ext cx="1076045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772" y="1703070"/>
            <a:ext cx="7871459" cy="283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5772" y="1703070"/>
            <a:ext cx="7871459" cy="39241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Outstanding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negative prediction performance of solid pulmonary nodule volume AI for ultra-LDCT baseline lung cancer screening risk stratification</a:t>
            </a:r>
            <a:r>
              <a:rPr lang="en-US" dirty="0">
                <a:latin typeface="+mn-lt"/>
              </a:rPr>
              <a:t>. Lancaster H.L., Zheng S., </a:t>
            </a:r>
            <a:r>
              <a:rPr lang="en-US" dirty="0" err="1">
                <a:latin typeface="+mn-lt"/>
              </a:rPr>
              <a:t>Aleshina</a:t>
            </a:r>
            <a:r>
              <a:rPr lang="en-US" dirty="0">
                <a:latin typeface="+mn-lt"/>
              </a:rPr>
              <a:t> O.O., Yu D.,  </a:t>
            </a:r>
            <a:r>
              <a:rPr lang="en-US" dirty="0" err="1">
                <a:latin typeface="+mn-lt"/>
              </a:rPr>
              <a:t>Chernina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V.Yu</a:t>
            </a:r>
            <a:r>
              <a:rPr lang="en-US" dirty="0">
                <a:latin typeface="+mn-lt"/>
              </a:rPr>
              <a:t>.,  </a:t>
            </a:r>
            <a:r>
              <a:rPr lang="en-US" dirty="0" err="1">
                <a:latin typeface="+mn-lt"/>
              </a:rPr>
              <a:t>Heuvelmans</a:t>
            </a:r>
            <a:r>
              <a:rPr lang="en-US" dirty="0">
                <a:latin typeface="+mn-lt"/>
              </a:rPr>
              <a:t> M.A., de Bock G.H., </a:t>
            </a:r>
            <a:r>
              <a:rPr lang="en-US" dirty="0" err="1">
                <a:latin typeface="+mn-lt"/>
              </a:rPr>
              <a:t>Dorrius</a:t>
            </a:r>
            <a:r>
              <a:rPr lang="en-US" dirty="0">
                <a:latin typeface="+mn-lt"/>
              </a:rPr>
              <a:t> M.D., </a:t>
            </a:r>
            <a:r>
              <a:rPr lang="en-US" dirty="0" err="1">
                <a:latin typeface="+mn-lt"/>
              </a:rPr>
              <a:t>Gratama</a:t>
            </a:r>
            <a:r>
              <a:rPr lang="en-US" dirty="0">
                <a:latin typeface="+mn-lt"/>
              </a:rPr>
              <a:t> J.W.,  </a:t>
            </a:r>
            <a:r>
              <a:rPr lang="en-US" dirty="0" err="1">
                <a:latin typeface="+mn-lt"/>
              </a:rPr>
              <a:t>Morozov</a:t>
            </a:r>
            <a:r>
              <a:rPr lang="en-US" dirty="0">
                <a:latin typeface="+mn-lt"/>
              </a:rPr>
              <a:t> S.P.,  </a:t>
            </a:r>
            <a:r>
              <a:rPr lang="en-US" dirty="0" err="1">
                <a:latin typeface="+mn-lt"/>
              </a:rPr>
              <a:t>Gombolevskiy</a:t>
            </a:r>
            <a:r>
              <a:rPr lang="en-US" dirty="0">
                <a:latin typeface="+mn-lt"/>
              </a:rPr>
              <a:t> V.A., Silva M., Yi J., </a:t>
            </a:r>
            <a:r>
              <a:rPr lang="en-US" dirty="0" err="1">
                <a:latin typeface="+mn-lt"/>
              </a:rPr>
              <a:t>Oudkerk</a:t>
            </a:r>
            <a:r>
              <a:rPr lang="en-US" dirty="0">
                <a:latin typeface="+mn-lt"/>
              </a:rPr>
              <a:t> M. </a:t>
            </a:r>
            <a:r>
              <a:rPr lang="ru-RU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Lung </a:t>
            </a:r>
            <a:r>
              <a:rPr lang="en-US" dirty="0">
                <a:latin typeface="+mn-lt"/>
              </a:rPr>
              <a:t>Cancer. 165 (2022):</a:t>
            </a:r>
            <a:r>
              <a:rPr lang="en-US" dirty="0" smtClean="0">
                <a:latin typeface="+mn-lt"/>
              </a:rPr>
              <a:t>133-140</a:t>
            </a:r>
            <a:endParaRPr lang="ru-RU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Применение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асинхронной количественной компьютерной томографии для оппортунистического скрининга остеопороза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dirty="0" err="1"/>
              <a:t>Петряйкин</a:t>
            </a:r>
            <a:r>
              <a:rPr lang="ru-RU" dirty="0"/>
              <a:t> А.В., </a:t>
            </a:r>
            <a:r>
              <a:rPr lang="ru-RU" dirty="0" err="1"/>
              <a:t>Торопцова</a:t>
            </a:r>
            <a:r>
              <a:rPr lang="ru-RU" dirty="0"/>
              <a:t> Н.В.,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Никитинская </a:t>
            </a:r>
            <a:r>
              <a:rPr lang="ru-RU" dirty="0"/>
              <a:t>О.А., Кузнецов С.Ю., </a:t>
            </a:r>
            <a:r>
              <a:rPr lang="ru-RU" dirty="0" err="1"/>
              <a:t>Низовцова</a:t>
            </a:r>
            <a:r>
              <a:rPr lang="ru-RU" dirty="0"/>
              <a:t> Л.А., Ахмад Е.С., Артюкова З.Р., Семенов Д.С., Сергунова К.А., </a:t>
            </a:r>
            <a:r>
              <a:rPr lang="ru-RU" dirty="0" err="1"/>
              <a:t>Владзимирский</a:t>
            </a:r>
            <a:r>
              <a:rPr lang="ru-RU" dirty="0"/>
              <a:t> А.В., Морозов С.П.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Научно-практическая ревматология. 2022;60(3):</a:t>
            </a:r>
            <a:r>
              <a:rPr lang="ru-RU" dirty="0" smtClean="0">
                <a:latin typeface="+mn-lt"/>
              </a:rPr>
              <a:t>360–368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Diagnostic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accuracy of artificial intelligence CT processing algorithms for opportunistic screening of abdominal aortic aneurysm: a systematic review and narrative synthesis. 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en-US" dirty="0" err="1" smtClean="0"/>
              <a:t>Kodenko</a:t>
            </a:r>
            <a:r>
              <a:rPr lang="en-US" dirty="0" smtClean="0"/>
              <a:t> </a:t>
            </a:r>
            <a:r>
              <a:rPr lang="en-US" dirty="0"/>
              <a:t>M.R., </a:t>
            </a:r>
            <a:r>
              <a:rPr lang="en-US" dirty="0" err="1"/>
              <a:t>Vasilev</a:t>
            </a:r>
            <a:r>
              <a:rPr lang="en-US" dirty="0"/>
              <a:t>  Y.A., </a:t>
            </a:r>
            <a:r>
              <a:rPr lang="en-US" dirty="0" err="1"/>
              <a:t>Vladzymyrskyy</a:t>
            </a:r>
            <a:r>
              <a:rPr lang="en-US" dirty="0"/>
              <a:t> A.V. , </a:t>
            </a:r>
            <a:r>
              <a:rPr lang="en-US" dirty="0" err="1"/>
              <a:t>Omelyanskaya</a:t>
            </a:r>
            <a:r>
              <a:rPr lang="en-US" dirty="0"/>
              <a:t>  O.V. </a:t>
            </a:r>
            <a:r>
              <a:rPr lang="en-US" dirty="0" err="1"/>
              <a:t>Leonov</a:t>
            </a:r>
            <a:r>
              <a:rPr lang="en-US" dirty="0"/>
              <a:t> D.V., </a:t>
            </a:r>
            <a:r>
              <a:rPr lang="en-US" dirty="0" err="1"/>
              <a:t>Blokhin</a:t>
            </a:r>
            <a:r>
              <a:rPr lang="en-US" dirty="0"/>
              <a:t> I.A., </a:t>
            </a:r>
            <a:r>
              <a:rPr lang="en-US" dirty="0" err="1"/>
              <a:t>Novik</a:t>
            </a:r>
            <a:r>
              <a:rPr lang="en-US" dirty="0"/>
              <a:t> V.P., </a:t>
            </a:r>
            <a:r>
              <a:rPr lang="en-US" dirty="0" err="1"/>
              <a:t>Kulberg</a:t>
            </a:r>
            <a:r>
              <a:rPr lang="en-US" dirty="0"/>
              <a:t> N.S., </a:t>
            </a:r>
            <a:r>
              <a:rPr lang="en-US" dirty="0" err="1"/>
              <a:t>Samorodov</a:t>
            </a:r>
            <a:r>
              <a:rPr lang="en-US" dirty="0"/>
              <a:t> A.V., </a:t>
            </a:r>
            <a:r>
              <a:rPr lang="en-US" dirty="0" err="1"/>
              <a:t>Mokienko</a:t>
            </a:r>
            <a:r>
              <a:rPr lang="en-US" dirty="0"/>
              <a:t> O.A.,  </a:t>
            </a:r>
            <a:r>
              <a:rPr lang="en-US" dirty="0" err="1"/>
              <a:t>Reshetnikov</a:t>
            </a:r>
            <a:r>
              <a:rPr lang="en-US" dirty="0"/>
              <a:t> R.V. </a:t>
            </a:r>
            <a:r>
              <a:rPr lang="en-US" dirty="0" smtClean="0">
                <a:latin typeface="+mn-lt"/>
              </a:rPr>
              <a:t>Diagnostics</a:t>
            </a:r>
            <a:r>
              <a:rPr lang="en-US" dirty="0">
                <a:latin typeface="+mn-lt"/>
              </a:rPr>
              <a:t>. 2022, 12, 3197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СКРИНИНГОВЫЕ</a:t>
            </a:r>
            <a:r>
              <a:rPr spc="-70" dirty="0"/>
              <a:t> </a:t>
            </a:r>
            <a:r>
              <a:rPr spc="-15" dirty="0"/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83232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4049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СКРИНИНГОВЫЕ</a:t>
            </a:r>
            <a:r>
              <a:rPr spc="-70" dirty="0"/>
              <a:t> </a:t>
            </a:r>
            <a:r>
              <a:rPr spc="-15" dirty="0"/>
              <a:t>ПРОГРАММЫ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772" y="1118691"/>
            <a:ext cx="927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283" y="1118691"/>
            <a:ext cx="20046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2395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оз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м</a:t>
            </a: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о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ж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н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о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ть	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о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ц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е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н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ки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9101" y="1118691"/>
            <a:ext cx="109791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коронарного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0409" y="1118691"/>
            <a:ext cx="71691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кальция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8051" y="1118691"/>
            <a:ext cx="11633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725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по	дан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н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ым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4891" y="1118691"/>
            <a:ext cx="1710689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ультра-низкодозной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283" y="1347978"/>
            <a:ext cx="38404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6050" algn="l"/>
                <a:tab pos="2638425" algn="l"/>
              </a:tabLst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компьютерной	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томографии,	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используемой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283" y="1576578"/>
            <a:ext cx="62363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6469" algn="l"/>
                <a:tab pos="1937385" algn="l"/>
                <a:tab pos="2478405" algn="l"/>
                <a:tab pos="3313429" algn="l"/>
                <a:tab pos="3879215" algn="l"/>
                <a:tab pos="4929505" algn="l"/>
                <a:tab pos="5450840" algn="l"/>
                <a:tab pos="5746115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ле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г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к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о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г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о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".	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Н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ко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л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а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ев	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А.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Е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,	Ш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а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пи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е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	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А.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Н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,	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К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о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рку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н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о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ва	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О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	и	соа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в</a:t>
            </a:r>
            <a:r>
              <a:rPr sz="1500" spc="-65" dirty="0">
                <a:solidFill>
                  <a:srgbClr val="565656"/>
                </a:solidFill>
                <a:latin typeface="Calibri"/>
                <a:cs typeface="Calibri"/>
              </a:rPr>
              <a:t>т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1415" y="1347978"/>
            <a:ext cx="3616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46379" algn="l"/>
                <a:tab pos="1066165" algn="l"/>
                <a:tab pos="2294890" algn="l"/>
                <a:tab pos="3209290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о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ек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т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е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"мо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к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овский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скрин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г	ра</a:t>
            </a:r>
            <a:r>
              <a:rPr sz="1500" b="1" spc="-35" dirty="0">
                <a:solidFill>
                  <a:srgbClr val="005CA9"/>
                </a:solidFill>
                <a:latin typeface="Calibri"/>
                <a:cs typeface="Calibri"/>
              </a:rPr>
              <a:t>к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а</a:t>
            </a:r>
            <a:endParaRPr sz="15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Рациональная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900"/>
              </a:spcBef>
            </a:pPr>
            <a:r>
              <a:rPr spc="-5" dirty="0"/>
              <a:t>Фармакотерапия</a:t>
            </a:r>
            <a:r>
              <a:rPr spc="-4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Кардиологии.</a:t>
            </a:r>
            <a:r>
              <a:rPr spc="-45" dirty="0"/>
              <a:t> </a:t>
            </a:r>
            <a:r>
              <a:rPr spc="-5" dirty="0"/>
              <a:t>2021;17(3):</a:t>
            </a:r>
            <a:r>
              <a:rPr spc="20" dirty="0"/>
              <a:t> </a:t>
            </a:r>
            <a:r>
              <a:rPr spc="-5" dirty="0"/>
              <a:t>414-422.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99720" algn="l"/>
              </a:tabLst>
            </a:pP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Основные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достижения </a:t>
            </a:r>
            <a:r>
              <a:rPr b="1" spc="-15" dirty="0">
                <a:solidFill>
                  <a:srgbClr val="005CA9"/>
                </a:solidFill>
                <a:latin typeface="Calibri"/>
                <a:cs typeface="Calibri"/>
              </a:rPr>
              <a:t>низкодозной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компьютерной 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томографии </a:t>
            </a:r>
            <a:r>
              <a:rPr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 рака легкого. 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pc="-20" dirty="0"/>
              <a:t>Гомболевский </a:t>
            </a:r>
            <a:r>
              <a:rPr spc="-5" dirty="0"/>
              <a:t>В.А., </a:t>
            </a:r>
            <a:r>
              <a:rPr dirty="0"/>
              <a:t>Чернина </a:t>
            </a:r>
            <a:r>
              <a:rPr spc="-15" dirty="0"/>
              <a:t>В.Ю., </a:t>
            </a:r>
            <a:r>
              <a:rPr spc="-10" dirty="0"/>
              <a:t>Блохин </a:t>
            </a:r>
            <a:r>
              <a:rPr spc="-5" dirty="0"/>
              <a:t>И.А. </a:t>
            </a:r>
            <a:r>
              <a:rPr dirty="0"/>
              <a:t>и </a:t>
            </a:r>
            <a:r>
              <a:rPr spc="-15" dirty="0"/>
              <a:t>соавт. </a:t>
            </a:r>
            <a:r>
              <a:rPr spc="-20" dirty="0"/>
              <a:t>Туберкулез </a:t>
            </a:r>
            <a:r>
              <a:rPr dirty="0"/>
              <a:t>и </a:t>
            </a:r>
            <a:r>
              <a:rPr spc="-10" dirty="0"/>
              <a:t>болезни </a:t>
            </a:r>
            <a:r>
              <a:rPr spc="-5" dirty="0"/>
              <a:t>легких. 2021; </a:t>
            </a:r>
            <a:r>
              <a:rPr dirty="0"/>
              <a:t> </a:t>
            </a:r>
            <a:r>
              <a:rPr spc="-10" dirty="0"/>
              <a:t>99(1):61-70.</a:t>
            </a:r>
          </a:p>
          <a:p>
            <a:pPr marL="299085" marR="5715" indent="-287020" algn="just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99720" algn="l"/>
              </a:tabLst>
            </a:pPr>
            <a:r>
              <a:rPr b="1" dirty="0">
                <a:solidFill>
                  <a:srgbClr val="005CA9"/>
                </a:solidFill>
                <a:latin typeface="Calibri"/>
                <a:cs typeface="Calibri"/>
              </a:rPr>
              <a:t>Анализ</a:t>
            </a:r>
            <a:r>
              <a:rPr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эффективности</a:t>
            </a:r>
            <a:r>
              <a:rPr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внедрения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системы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скрининга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 остеопороза.</a:t>
            </a:r>
            <a:r>
              <a:rPr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pc="-5" dirty="0"/>
              <a:t>Петряйкин</a:t>
            </a:r>
            <a:r>
              <a:rPr dirty="0"/>
              <a:t> </a:t>
            </a:r>
            <a:r>
              <a:rPr spc="-5" dirty="0"/>
              <a:t>А.В., </a:t>
            </a:r>
            <a:r>
              <a:rPr dirty="0"/>
              <a:t> </a:t>
            </a:r>
            <a:r>
              <a:rPr spc="-10" dirty="0"/>
              <a:t>Артюкова </a:t>
            </a:r>
            <a:r>
              <a:rPr spc="-30" dirty="0"/>
              <a:t>З.Р.,</a:t>
            </a:r>
            <a:r>
              <a:rPr spc="-15" dirty="0"/>
              <a:t> </a:t>
            </a:r>
            <a:r>
              <a:rPr spc="-5" dirty="0"/>
              <a:t>Низовцова</a:t>
            </a:r>
            <a:r>
              <a:rPr spc="-30" dirty="0"/>
              <a:t> </a:t>
            </a:r>
            <a:r>
              <a:rPr dirty="0"/>
              <a:t>Л.А.</a:t>
            </a:r>
            <a:r>
              <a:rPr spc="-10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5" dirty="0"/>
              <a:t>соавт.</a:t>
            </a:r>
            <a:r>
              <a:rPr spc="-20" dirty="0"/>
              <a:t> </a:t>
            </a:r>
            <a:r>
              <a:rPr spc="-10" dirty="0"/>
              <a:t>Менеджер</a:t>
            </a:r>
            <a:r>
              <a:rPr spc="10" dirty="0"/>
              <a:t> </a:t>
            </a:r>
            <a:r>
              <a:rPr spc="-5" dirty="0"/>
              <a:t>здравоохранения.</a:t>
            </a:r>
            <a:r>
              <a:rPr spc="-30" dirty="0"/>
              <a:t> </a:t>
            </a:r>
            <a:r>
              <a:rPr spc="-5" dirty="0"/>
              <a:t>2021.</a:t>
            </a:r>
            <a:r>
              <a:rPr spc="15" dirty="0"/>
              <a:t> </a:t>
            </a:r>
            <a:r>
              <a:rPr dirty="0"/>
              <a:t>№</a:t>
            </a:r>
            <a:r>
              <a:rPr spc="5" dirty="0"/>
              <a:t> </a:t>
            </a:r>
            <a:r>
              <a:rPr spc="-5" dirty="0"/>
              <a:t>2. С.31-39.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99720" algn="l"/>
              </a:tabLst>
            </a:pP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Перспективы использования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технологий искусственного интеллекта 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(ИИ) </a:t>
            </a:r>
            <a:r>
              <a:rPr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 рака 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 молочной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железы. </a:t>
            </a:r>
            <a:r>
              <a:rPr spc="-5" dirty="0"/>
              <a:t>Морозов С.П., </a:t>
            </a:r>
            <a:r>
              <a:rPr spc="-25" dirty="0"/>
              <a:t>Говорухина В.Г., </a:t>
            </a:r>
            <a:r>
              <a:rPr spc="-10" dirty="0"/>
              <a:t>Диденко </a:t>
            </a:r>
            <a:r>
              <a:rPr spc="-5" dirty="0"/>
              <a:t>В.В. </a:t>
            </a:r>
            <a:r>
              <a:rPr dirty="0"/>
              <a:t>и </a:t>
            </a:r>
            <a:r>
              <a:rPr spc="-15" dirty="0"/>
              <a:t>соавт. </a:t>
            </a:r>
            <a:r>
              <a:rPr spc="-5" dirty="0"/>
              <a:t>Вопросы </a:t>
            </a:r>
            <a:r>
              <a:rPr spc="-10" dirty="0"/>
              <a:t>онкологии. </a:t>
            </a:r>
            <a:r>
              <a:rPr spc="-5" dirty="0"/>
              <a:t> 2020,</a:t>
            </a:r>
            <a:r>
              <a:rPr spc="25" dirty="0"/>
              <a:t> </a:t>
            </a:r>
            <a:r>
              <a:rPr spc="-50" dirty="0"/>
              <a:t>Т.</a:t>
            </a:r>
            <a:r>
              <a:rPr spc="-25" dirty="0"/>
              <a:t> </a:t>
            </a:r>
            <a:r>
              <a:rPr spc="-5" dirty="0"/>
              <a:t>66,</a:t>
            </a:r>
            <a:r>
              <a:rPr spc="5" dirty="0"/>
              <a:t> </a:t>
            </a:r>
            <a:r>
              <a:rPr dirty="0"/>
              <a:t>№</a:t>
            </a:r>
            <a:r>
              <a:rPr spc="5" dirty="0"/>
              <a:t> </a:t>
            </a:r>
            <a:r>
              <a:rPr spc="-5" dirty="0"/>
              <a:t>6,</a:t>
            </a:r>
            <a:r>
              <a:rPr spc="5" dirty="0"/>
              <a:t> </a:t>
            </a:r>
            <a:r>
              <a:rPr dirty="0"/>
              <a:t>с.</a:t>
            </a:r>
            <a:r>
              <a:rPr spc="-10" dirty="0"/>
              <a:t> </a:t>
            </a:r>
            <a:r>
              <a:rPr spc="-5" dirty="0"/>
              <a:t>603-608.</a:t>
            </a:r>
          </a:p>
          <a:p>
            <a:pPr marL="299085" indent="-287020" algn="just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99720" algn="l"/>
              </a:tabLst>
            </a:pP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Применение</a:t>
            </a:r>
            <a:r>
              <a:rPr b="1" spc="17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системы</a:t>
            </a:r>
            <a:r>
              <a:rPr b="1" spc="17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5CA9"/>
                </a:solidFill>
                <a:latin typeface="Calibri"/>
                <a:cs typeface="Calibri"/>
              </a:rPr>
              <a:t>LUNG-RADS</a:t>
            </a:r>
            <a:r>
              <a:rPr b="1" spc="16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b="1" spc="18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</a:t>
            </a:r>
            <a:r>
              <a:rPr b="1" spc="18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b="1" spc="17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5CA9"/>
                </a:solidFill>
                <a:latin typeface="Calibri"/>
                <a:cs typeface="Calibri"/>
              </a:rPr>
              <a:t>легкого.</a:t>
            </a:r>
            <a:r>
              <a:rPr b="1" spc="17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600" spc="-15" dirty="0"/>
              <a:t>Николаев</a:t>
            </a:r>
            <a:r>
              <a:rPr sz="1600" spc="210" dirty="0"/>
              <a:t> </a:t>
            </a:r>
            <a:r>
              <a:rPr sz="1600" dirty="0"/>
              <a:t>А.Е.,</a:t>
            </a:r>
            <a:r>
              <a:rPr sz="1600" spc="195" dirty="0"/>
              <a:t> </a:t>
            </a:r>
            <a:r>
              <a:rPr sz="1600" spc="-35" dirty="0"/>
              <a:t>Гончар</a:t>
            </a:r>
            <a:r>
              <a:rPr sz="1600" spc="204" dirty="0"/>
              <a:t> </a:t>
            </a:r>
            <a:r>
              <a:rPr sz="1600" dirty="0"/>
              <a:t>А.П.,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2283" y="4513834"/>
            <a:ext cx="7583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9790" algn="l"/>
                <a:tab pos="1362710" algn="l"/>
                <a:tab pos="1620520" algn="l"/>
                <a:tab pos="2251075" algn="l"/>
                <a:tab pos="2551430" algn="l"/>
                <a:tab pos="3194685" algn="l"/>
                <a:tab pos="4074160" algn="l"/>
                <a:tab pos="4975225" algn="l"/>
                <a:tab pos="5791835" algn="l"/>
                <a:tab pos="6048375" algn="l"/>
              </a:tabLst>
            </a:pP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Шапиев	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А.Н.	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	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	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//	Серия	«Лучшие	практики	лучевой	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	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инструментальной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772" y="4663140"/>
            <a:ext cx="7871459" cy="116586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845"/>
              </a:spcBef>
            </a:pP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диагностики».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Вып.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34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 М.: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ГБУЗ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«НПКЦ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ДиТ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ДЗМ»,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24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endParaRPr sz="15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Методические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рекомендации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по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скринингу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легкого.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65656"/>
                </a:solidFill>
                <a:latin typeface="Calibri"/>
                <a:cs typeface="Calibri"/>
              </a:rPr>
              <a:t>Гомболевский</a:t>
            </a:r>
            <a:r>
              <a:rPr sz="1600" spc="3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В.А.,</a:t>
            </a:r>
            <a:r>
              <a:rPr sz="1600" spc="36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Блохин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И.А.,</a:t>
            </a:r>
            <a:r>
              <a:rPr sz="16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Лайпан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А.Ш.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//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Серия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«Лучшие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практики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лучевой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инструментальной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диагностики».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Вып.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56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–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М.: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ГБУЗ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«НПКЦ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ДиТ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ДЗМ»,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60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с.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4049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СКРИНИНГОВЫЕ</a:t>
            </a:r>
            <a:r>
              <a:rPr spc="-70" dirty="0"/>
              <a:t> </a:t>
            </a:r>
            <a:r>
              <a:rPr spc="-15" dirty="0"/>
              <a:t>ПРОГРАММЫ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772" y="1181227"/>
            <a:ext cx="7871459" cy="3694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Поиск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корреляции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между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кальцификацией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грудной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аорты и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остеопорозом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Московском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легкого.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Коркунова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О.А.,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 Сучилова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М.М.,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65656"/>
                </a:solidFill>
                <a:latin typeface="Calibri"/>
                <a:cs typeface="Calibri"/>
              </a:rPr>
              <a:t>Николаев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А.Е.</a:t>
            </a:r>
            <a:r>
              <a:rPr sz="16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600" spc="3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Radiology </a:t>
            </a:r>
            <a:r>
              <a:rPr sz="1600" spc="-25" dirty="0">
                <a:solidFill>
                  <a:srgbClr val="565656"/>
                </a:solidFill>
                <a:latin typeface="Calibri"/>
                <a:cs typeface="Calibri"/>
              </a:rPr>
              <a:t>Study.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600" spc="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 2.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1.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12-18.</a:t>
            </a:r>
            <a:endParaRPr sz="16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Возможности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качественной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оценки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эмфиземы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по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данным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ультра-НДКТ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Московском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рака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легкого: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ретроспективное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исследование.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Сучилова М.М.,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Коркунова О.А.,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65656"/>
                </a:solidFill>
                <a:latin typeface="Calibri"/>
                <a:cs typeface="Calibri"/>
              </a:rPr>
              <a:t>Николаев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А.Е.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6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Radiology</a:t>
            </a:r>
            <a:r>
              <a:rPr sz="16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65656"/>
                </a:solidFill>
                <a:latin typeface="Calibri"/>
                <a:cs typeface="Calibri"/>
              </a:rPr>
              <a:t>Study.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6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2.</a:t>
            </a:r>
            <a:r>
              <a:rPr sz="16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6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1.</a:t>
            </a:r>
            <a:r>
              <a:rPr sz="16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600" spc="-10" dirty="0">
                <a:solidFill>
                  <a:srgbClr val="565656"/>
                </a:solidFill>
                <a:latin typeface="Calibri"/>
                <a:cs typeface="Calibri"/>
              </a:rPr>
              <a:t> 19-24.</a:t>
            </a:r>
            <a:endParaRPr sz="16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Искусственный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легкого: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оценка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диагностической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точности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алгоритма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для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анализа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низкодозовых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компьютерных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томографий.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С.П.,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Владзимирский</a:t>
            </a:r>
            <a:r>
              <a:rPr sz="1500" spc="2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А.В.,</a:t>
            </a:r>
            <a:r>
              <a:rPr sz="1500" spc="1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Гомболевский</a:t>
            </a:r>
            <a:r>
              <a:rPr sz="1500" spc="204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В.А.</a:t>
            </a:r>
            <a:r>
              <a:rPr sz="1500" spc="1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1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1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Туберкулез</a:t>
            </a:r>
            <a:r>
              <a:rPr sz="1500" spc="1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2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болезни</a:t>
            </a:r>
            <a:r>
              <a:rPr sz="1500" spc="2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легких.</a:t>
            </a:r>
            <a:r>
              <a:rPr sz="1500" spc="1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1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1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98.</a:t>
            </a:r>
            <a:endParaRPr sz="15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№8.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24-31.</a:t>
            </a:r>
            <a:endParaRPr sz="1500">
              <a:latin typeface="Calibri"/>
              <a:cs typeface="Calibri"/>
            </a:endParaRPr>
          </a:p>
          <a:p>
            <a:pPr marL="299085" marR="9525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ESR/ERS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statement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paper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on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lung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cancer screening</a:t>
            </a:r>
            <a:r>
              <a:rPr sz="1500" spc="-5" dirty="0">
                <a:solidFill>
                  <a:srgbClr val="005CA9"/>
                </a:solidFill>
                <a:latin typeface="Calibri"/>
                <a:cs typeface="Calibri"/>
              </a:rPr>
              <a:t>.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H.-U. 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Kauczor,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A.-M.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Baird,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…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S.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500" spc="30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et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al.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respiratory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journal.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55.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1900506.</a:t>
            </a:r>
            <a:endParaRPr sz="15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ESR/ERS</a:t>
            </a:r>
            <a:r>
              <a:rPr sz="1500" b="1" spc="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statement</a:t>
            </a:r>
            <a:r>
              <a:rPr sz="1500" b="1" spc="8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paper</a:t>
            </a:r>
            <a:r>
              <a:rPr sz="1500" b="1" spc="7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on</a:t>
            </a:r>
            <a:r>
              <a:rPr sz="1500" b="1" spc="8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lung</a:t>
            </a:r>
            <a:r>
              <a:rPr sz="1500" b="1" spc="7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cancer</a:t>
            </a:r>
            <a:r>
              <a:rPr sz="1500" b="1" spc="7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screening</a:t>
            </a:r>
            <a:r>
              <a:rPr sz="1500" spc="-5" dirty="0">
                <a:solidFill>
                  <a:srgbClr val="005CA9"/>
                </a:solidFill>
                <a:latin typeface="Calibri"/>
                <a:cs typeface="Calibri"/>
              </a:rPr>
              <a:t>.</a:t>
            </a:r>
            <a:r>
              <a:rPr sz="1500" spc="8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H.-U.</a:t>
            </a:r>
            <a:r>
              <a:rPr sz="15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Kauczor,</a:t>
            </a:r>
            <a:r>
              <a:rPr sz="15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A.-M.</a:t>
            </a:r>
            <a:r>
              <a:rPr sz="15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Baird,</a:t>
            </a:r>
            <a:r>
              <a:rPr sz="1500" spc="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…</a:t>
            </a:r>
            <a:r>
              <a:rPr sz="1500" spc="9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S.</a:t>
            </a:r>
            <a:r>
              <a:rPr sz="15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500" spc="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et</a:t>
            </a:r>
            <a:endParaRPr sz="15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al.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Radiology,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2020,</a:t>
            </a:r>
            <a:r>
              <a:rPr sz="1500" spc="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203,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1: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1–18.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4049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СКРИНИНГОВЫЕ</a:t>
            </a:r>
            <a:r>
              <a:rPr spc="-70" dirty="0"/>
              <a:t> </a:t>
            </a:r>
            <a:r>
              <a:rPr spc="-15" dirty="0"/>
              <a:t>ПРОГРАММЫ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772" y="1181227"/>
            <a:ext cx="7976234" cy="464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096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Организация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программы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популяционного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скрининга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злокачественных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новообразований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молочной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железы среди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женского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населения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. Морозов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 П.,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Ветшева Н.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Н.,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Диденко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В. В. и 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// Серия «Лучшие практики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лучевой и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инструментальной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диагностики». –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Вып. 55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 М.: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ГБУЗ «НПКЦ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ДиТ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ДЗМ»,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44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с.</a:t>
            </a:r>
            <a:endParaRPr sz="1500">
              <a:latin typeface="Calibri"/>
              <a:cs typeface="Calibri"/>
            </a:endParaRPr>
          </a:p>
          <a:p>
            <a:pPr marL="299085" marR="139065" indent="-28702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Результаты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первого</a:t>
            </a:r>
            <a:r>
              <a:rPr sz="1500" b="1" spc="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этапа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 скрининга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</a:t>
            </a:r>
            <a:r>
              <a:rPr sz="1500" b="1" spc="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с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помощью</a:t>
            </a:r>
            <a:r>
              <a:rPr sz="1500" b="1" spc="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низкодозной</a:t>
            </a:r>
            <a:r>
              <a:rPr sz="1500" b="1" spc="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компьютерной </a:t>
            </a:r>
            <a:r>
              <a:rPr sz="1500" b="1" spc="-3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томографии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Москве</a:t>
            </a:r>
            <a:r>
              <a:rPr sz="1500" spc="-5" dirty="0">
                <a:solidFill>
                  <a:srgbClr val="005CA9"/>
                </a:solidFill>
                <a:latin typeface="Calibri"/>
                <a:cs typeface="Calibri"/>
              </a:rPr>
              <a:t>.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Гомболевский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В.А.,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Владзимирский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А.В.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endParaRPr sz="15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Московская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медицина.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2019.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 1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(29): 86-87.</a:t>
            </a:r>
            <a:endParaRPr sz="15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Три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клинически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значимые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находки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при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скрининге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легкого.</a:t>
            </a:r>
            <a:r>
              <a:rPr sz="1500" b="1" spc="5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Николаев</a:t>
            </a:r>
            <a:endParaRPr sz="15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А.Е.,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Блохин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И.А.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Туберкулез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болезни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легких.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2019.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97.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10:</a:t>
            </a:r>
            <a:r>
              <a:rPr sz="1500" spc="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37-44.</a:t>
            </a:r>
            <a:endParaRPr sz="15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Ведение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пациентов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с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солидными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очагами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легких,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выявленных</a:t>
            </a: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при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endParaRPr sz="1500">
              <a:latin typeface="Calibri"/>
              <a:cs typeface="Calibri"/>
            </a:endParaRPr>
          </a:p>
          <a:p>
            <a:pPr marL="299085" marR="26034">
              <a:lnSpc>
                <a:spcPct val="100000"/>
              </a:lnSpc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легкого.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Гомболевский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В.А.,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Николаев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А.Е., Шапиев А.Н. 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Новости хирургии. 2019.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5: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553-562.</a:t>
            </a:r>
            <a:endParaRPr sz="15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Скрининг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молочной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железы: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текущие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достижения,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перспективы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и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новые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технологии.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 Пятницкий И.А.,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Пучкова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О.С.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Вопросы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онкологии.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2019.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65.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5: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664-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671</a:t>
            </a:r>
            <a:endParaRPr sz="1500">
              <a:latin typeface="Calibri"/>
              <a:cs typeface="Calibri"/>
            </a:endParaRPr>
          </a:p>
          <a:p>
            <a:pPr marL="299085" marR="377825" indent="-287020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Московский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скрининг: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скрининг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с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помощью</a:t>
            </a:r>
            <a:r>
              <a:rPr sz="1500" b="1" spc="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низкодозовой</a:t>
            </a:r>
            <a:r>
              <a:rPr sz="1500" b="1" spc="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компьютерной </a:t>
            </a:r>
            <a:r>
              <a:rPr sz="1500" b="1" spc="-3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томографии.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Кузьмина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Е.С.,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Ветшева Н.Н.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Проблемы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социальной</a:t>
            </a:r>
            <a:endParaRPr sz="15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гигиены,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здравоохранения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истории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медицины.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2019.</a:t>
            </a:r>
            <a:r>
              <a:rPr sz="1500" spc="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S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(27): 630-636.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922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Arial MT</vt:lpstr>
      <vt:lpstr>Calibri</vt:lpstr>
      <vt:lpstr>Office Theme</vt:lpstr>
      <vt:lpstr>СКРИНИНГОВЫЕ ПРОГРАММЫ</vt:lpstr>
      <vt:lpstr>СКРИНИНГОВЫЕ ПРОГРАММЫ</vt:lpstr>
      <vt:lpstr>СКРИНИНГОВЫЕ ПРОГРАММЫ</vt:lpstr>
      <vt:lpstr>СКРИНИНГОВЫЕ ПРОГРАММЫ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Цыплакова</dc:creator>
  <cp:lastModifiedBy>Баскакова Александра Вячеславовна</cp:lastModifiedBy>
  <cp:revision>1</cp:revision>
  <dcterms:created xsi:type="dcterms:W3CDTF">2023-11-01T11:41:58Z</dcterms:created>
  <dcterms:modified xsi:type="dcterms:W3CDTF">2023-11-01T11:46:29Z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2023-11-01T00:00:00Z</vt:filetime>
  </property>
</Properties>
</file>