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4" r:id="rId3"/>
    <p:sldId id="256" r:id="rId4"/>
    <p:sldId id="262" r:id="rId5"/>
    <p:sldId id="263" r:id="rId6"/>
    <p:sldId id="257" r:id="rId7"/>
    <p:sldId id="258" r:id="rId8"/>
    <p:sldId id="259" r:id="rId9"/>
    <p:sldId id="260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0" y="17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7056" y="260604"/>
            <a:ext cx="429545" cy="4297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6643" y="260603"/>
            <a:ext cx="393192" cy="429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5263" y="175260"/>
            <a:ext cx="640079" cy="5943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110216" y="122681"/>
            <a:ext cx="26034" cy="648335"/>
          </a:xfrm>
          <a:custGeom>
            <a:avLst/>
            <a:gdLst/>
            <a:ahLst/>
            <a:cxnLst/>
            <a:rect l="l" t="t" r="r" b="b"/>
            <a:pathLst>
              <a:path w="26034" h="648335">
                <a:moveTo>
                  <a:pt x="25908" y="0"/>
                </a:moveTo>
                <a:lnTo>
                  <a:pt x="0" y="0"/>
                </a:lnTo>
                <a:lnTo>
                  <a:pt x="0" y="647954"/>
                </a:lnTo>
                <a:lnTo>
                  <a:pt x="25908" y="647954"/>
                </a:lnTo>
                <a:lnTo>
                  <a:pt x="259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813803"/>
            <a:ext cx="12190475" cy="441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853439"/>
            <a:ext cx="1795271" cy="457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874774"/>
            <a:ext cx="5042915" cy="59832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772" y="185674"/>
            <a:ext cx="1076045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656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1937" y="1277873"/>
            <a:ext cx="12215875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773" y="1219200"/>
            <a:ext cx="8206027" cy="3693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Clinical application </a:t>
            </a:r>
            <a:r>
              <a:rPr lang="en-US" sz="1500" b="1" dirty="0">
                <a:solidFill>
                  <a:srgbClr val="0070C0"/>
                </a:solidFill>
              </a:rPr>
              <a:t>of radiological AI for pulmonary nodule evaluation: Replicability and susceptibility to the population shift caused by the COVID-19 </a:t>
            </a:r>
            <a:r>
              <a:rPr lang="en-US" sz="1500" b="1" dirty="0" smtClean="0">
                <a:solidFill>
                  <a:srgbClr val="0070C0"/>
                </a:solidFill>
              </a:rPr>
              <a:t>pandemic</a:t>
            </a:r>
            <a:r>
              <a:rPr lang="ru-RU" sz="1500" b="1" dirty="0" smtClean="0">
                <a:solidFill>
                  <a:srgbClr val="0070C0"/>
                </a:solidFill>
              </a:rPr>
              <a:t>. </a:t>
            </a:r>
            <a:r>
              <a:rPr lang="en-US" sz="1500" dirty="0" err="1" smtClean="0"/>
              <a:t>Vasilev</a:t>
            </a:r>
            <a:r>
              <a:rPr lang="ru-RU" sz="1500" dirty="0" smtClean="0"/>
              <a:t> </a:t>
            </a:r>
            <a:r>
              <a:rPr lang="en-US" sz="1500" dirty="0" err="1" smtClean="0"/>
              <a:t>Yuriy</a:t>
            </a:r>
            <a:r>
              <a:rPr lang="en-US" sz="1500" dirty="0" smtClean="0"/>
              <a:t> , </a:t>
            </a:r>
            <a:r>
              <a:rPr lang="en-US" sz="1500" dirty="0" err="1" smtClean="0"/>
              <a:t>Vladzymyrskyy</a:t>
            </a:r>
            <a:r>
              <a:rPr lang="ru-RU" sz="1500" dirty="0" smtClean="0"/>
              <a:t> </a:t>
            </a:r>
            <a:r>
              <a:rPr lang="en-US" sz="1500" dirty="0" smtClean="0"/>
              <a:t>Anton, </a:t>
            </a:r>
            <a:r>
              <a:rPr lang="en-US" sz="1500" dirty="0" err="1" smtClean="0"/>
              <a:t>Arzamasov</a:t>
            </a:r>
            <a:r>
              <a:rPr lang="ru-RU" sz="1500" dirty="0" smtClean="0"/>
              <a:t> </a:t>
            </a:r>
            <a:r>
              <a:rPr lang="en-US" sz="1500" dirty="0" smtClean="0"/>
              <a:t>Kirill , </a:t>
            </a:r>
            <a:r>
              <a:rPr lang="en-US" sz="1500" dirty="0" err="1" smtClean="0"/>
              <a:t>Omelyanskaya</a:t>
            </a:r>
            <a:r>
              <a:rPr lang="ru-RU" sz="1500" dirty="0" smtClean="0"/>
              <a:t> </a:t>
            </a:r>
            <a:r>
              <a:rPr lang="en-US" sz="1500" dirty="0" smtClean="0"/>
              <a:t>Olga , </a:t>
            </a:r>
            <a:r>
              <a:rPr lang="en-US" sz="1500" dirty="0" err="1" smtClean="0"/>
              <a:t>Shulkin</a:t>
            </a:r>
            <a:r>
              <a:rPr lang="ru-RU" sz="1500" dirty="0" smtClean="0"/>
              <a:t> </a:t>
            </a:r>
            <a:r>
              <a:rPr lang="en-US" sz="1500" dirty="0" smtClean="0"/>
              <a:t>Igor , </a:t>
            </a:r>
            <a:r>
              <a:rPr lang="en-US" sz="1500" dirty="0" err="1" smtClean="0"/>
              <a:t>Kozikhina</a:t>
            </a:r>
            <a:r>
              <a:rPr lang="ru-RU" sz="1500" dirty="0" smtClean="0"/>
              <a:t> </a:t>
            </a:r>
            <a:r>
              <a:rPr lang="en-US" sz="1500" dirty="0" smtClean="0"/>
              <a:t>Darya , </a:t>
            </a:r>
            <a:r>
              <a:rPr lang="en-US" sz="1500" dirty="0" err="1" smtClean="0"/>
              <a:t>Goncharova</a:t>
            </a:r>
            <a:r>
              <a:rPr lang="ru-RU" sz="1500" dirty="0" smtClean="0"/>
              <a:t> </a:t>
            </a:r>
            <a:r>
              <a:rPr lang="en-US" sz="1500" dirty="0" smtClean="0"/>
              <a:t>Inna , </a:t>
            </a:r>
            <a:r>
              <a:rPr lang="en-US" sz="1500" dirty="0" err="1" smtClean="0"/>
              <a:t>Reshetnikov</a:t>
            </a:r>
            <a:r>
              <a:rPr lang="ru-RU" sz="1500" dirty="0" smtClean="0"/>
              <a:t> </a:t>
            </a:r>
            <a:r>
              <a:rPr lang="en-US" sz="1500" dirty="0" smtClean="0"/>
              <a:t>Roman , </a:t>
            </a:r>
            <a:r>
              <a:rPr lang="en-US" sz="1500" dirty="0" err="1" smtClean="0"/>
              <a:t>Chetverikov</a:t>
            </a:r>
            <a:r>
              <a:rPr lang="ru-RU" sz="1500" dirty="0" smtClean="0"/>
              <a:t> </a:t>
            </a:r>
            <a:r>
              <a:rPr lang="en-US" sz="1500" dirty="0" smtClean="0"/>
              <a:t>Sergey , </a:t>
            </a:r>
            <a:r>
              <a:rPr lang="en-US" sz="1500" dirty="0" err="1" smtClean="0"/>
              <a:t>Blokhin</a:t>
            </a:r>
            <a:r>
              <a:rPr lang="ru-RU" sz="1500" dirty="0" smtClean="0"/>
              <a:t> </a:t>
            </a:r>
            <a:r>
              <a:rPr lang="en-US" sz="1500" dirty="0" smtClean="0"/>
              <a:t>Ivan , </a:t>
            </a:r>
            <a:r>
              <a:rPr lang="en-US" sz="1500" dirty="0" err="1" smtClean="0"/>
              <a:t>Bobrovskaya</a:t>
            </a:r>
            <a:r>
              <a:rPr lang="ru-RU" sz="1500" dirty="0" smtClean="0"/>
              <a:t> </a:t>
            </a:r>
            <a:r>
              <a:rPr lang="en-US" sz="1500" dirty="0" smtClean="0"/>
              <a:t>Tatiana , </a:t>
            </a:r>
            <a:r>
              <a:rPr lang="en-US" sz="1500" dirty="0" err="1" smtClean="0"/>
              <a:t>Andreychenko</a:t>
            </a:r>
            <a:r>
              <a:rPr lang="ru-RU" sz="1500" dirty="0" smtClean="0"/>
              <a:t> </a:t>
            </a:r>
            <a:r>
              <a:rPr lang="en-US" sz="1500" dirty="0" smtClean="0"/>
              <a:t>Anna</a:t>
            </a:r>
            <a:r>
              <a:rPr lang="ru-RU" sz="1500" dirty="0" smtClean="0"/>
              <a:t>. </a:t>
            </a:r>
            <a:r>
              <a:rPr lang="en-US" sz="1500" dirty="0" smtClean="0"/>
              <a:t>International </a:t>
            </a:r>
            <a:r>
              <a:rPr lang="en-US" sz="1500" dirty="0"/>
              <a:t>Journal of Medical Informatics, Volume 178, 2023, 105190, https://doi.org/10.1016/j.ijmedinf.2023.105190. </a:t>
            </a:r>
            <a:endParaRPr lang="ru-RU" sz="1500" dirty="0" smtClean="0"/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70C0"/>
                </a:solidFill>
              </a:rPr>
              <a:t>Обзор современных средств разметки цифровых диагностических </a:t>
            </a:r>
            <a:r>
              <a:rPr lang="ru-RU" sz="1500" b="1" dirty="0" smtClean="0">
                <a:solidFill>
                  <a:srgbClr val="0070C0"/>
                </a:solidFill>
              </a:rPr>
              <a:t>изображений.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Васильев Ю</a:t>
            </a:r>
            <a:r>
              <a:rPr lang="ru-RU" sz="1500" dirty="0"/>
              <a:t>. А. </a:t>
            </a:r>
            <a:r>
              <a:rPr lang="ru-RU" sz="1500" dirty="0" smtClean="0"/>
              <a:t>, Савкина Е</a:t>
            </a:r>
            <a:r>
              <a:rPr lang="ru-RU" sz="1500" dirty="0"/>
              <a:t>. Ф. </a:t>
            </a:r>
            <a:r>
              <a:rPr lang="ru-RU" sz="1500" dirty="0" smtClean="0"/>
              <a:t>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 А</a:t>
            </a:r>
            <a:r>
              <a:rPr lang="ru-RU" sz="1500" dirty="0"/>
              <a:t>. В. </a:t>
            </a:r>
            <a:r>
              <a:rPr lang="ru-RU" sz="1500" dirty="0" smtClean="0"/>
              <a:t> </a:t>
            </a:r>
            <a:r>
              <a:rPr lang="ru-RU" sz="1500" dirty="0"/>
              <a:t>[и др.] // Казанский медицинский журнал. – 2023. – Т. 104, № 5. – С. 750-760. – </a:t>
            </a:r>
            <a:r>
              <a:rPr lang="en-US" sz="1500" dirty="0"/>
              <a:t>DOI 10.17816/KMJ349060. 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Методология </a:t>
            </a:r>
            <a:r>
              <a:rPr lang="ru-RU" sz="1500" b="1" dirty="0">
                <a:solidFill>
                  <a:srgbClr val="0070C0"/>
                </a:solidFill>
              </a:rPr>
              <a:t>тестирования </a:t>
            </a:r>
            <a:r>
              <a:rPr lang="ru-RU" sz="1500" b="1" dirty="0" err="1">
                <a:solidFill>
                  <a:srgbClr val="0070C0"/>
                </a:solidFill>
              </a:rPr>
              <a:t>имониторинга</a:t>
            </a:r>
            <a:r>
              <a:rPr lang="ru-RU" sz="1500" b="1" dirty="0">
                <a:solidFill>
                  <a:srgbClr val="0070C0"/>
                </a:solidFill>
              </a:rPr>
              <a:t> программного обеспечения на основе технологий искусственного интеллекта для медицинской </a:t>
            </a:r>
            <a:r>
              <a:rPr lang="ru-RU" sz="1500" b="1" dirty="0" smtClean="0">
                <a:solidFill>
                  <a:srgbClr val="0070C0"/>
                </a:solidFill>
              </a:rPr>
              <a:t>диагностики. </a:t>
            </a:r>
            <a:r>
              <a:rPr lang="ru-RU" sz="1500" dirty="0"/>
              <a:t>Васильев Ю.А., </a:t>
            </a:r>
            <a:r>
              <a:rPr lang="ru-RU" sz="1500" dirty="0" err="1"/>
              <a:t>Владзимирский</a:t>
            </a:r>
            <a:r>
              <a:rPr lang="ru-RU" sz="1500" dirty="0"/>
              <a:t> А.В., Омелянская О.В., </a:t>
            </a:r>
            <a:r>
              <a:rPr lang="ru-RU" sz="1500" dirty="0" err="1"/>
              <a:t>Арзамасов</a:t>
            </a:r>
            <a:r>
              <a:rPr lang="ru-RU" sz="1500" dirty="0"/>
              <a:t> К.М., Четвериков С.Ф., Румянцев Д.А., </a:t>
            </a:r>
            <a:r>
              <a:rPr lang="ru-RU" sz="1500" dirty="0" err="1"/>
              <a:t>Зеленова</a:t>
            </a:r>
            <a:r>
              <a:rPr lang="ru-RU" sz="1500" dirty="0"/>
              <a:t> М.А. </a:t>
            </a:r>
            <a:r>
              <a:rPr lang="en-US" sz="1500" dirty="0" smtClean="0"/>
              <a:t>Digital </a:t>
            </a:r>
            <a:r>
              <a:rPr lang="en-US" sz="1500" dirty="0"/>
              <a:t>Diagnostics. 2023.</a:t>
            </a:r>
            <a:r>
              <a:rPr lang="ru-RU" sz="1500" dirty="0"/>
              <a:t>Т. 4, № 3. С. 252−267. </a:t>
            </a:r>
            <a:r>
              <a:rPr lang="en-US" sz="1500" dirty="0"/>
              <a:t>DOI: https://</a:t>
            </a:r>
            <a:r>
              <a:rPr lang="en-US" sz="1500" dirty="0" smtClean="0"/>
              <a:t>doi.org/10.17816/DD321971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2400"/>
            <a:ext cx="4438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spc="-10" dirty="0" smtClean="0"/>
              <a:t>ИСКУССТВЕННЫЙ</a:t>
            </a:r>
            <a:r>
              <a:rPr lang="en-US" sz="2600" b="1" spc="-10" dirty="0" smtClean="0"/>
              <a:t> </a:t>
            </a:r>
            <a:r>
              <a:rPr lang="ru-RU" sz="2600" b="1" spc="-10" dirty="0" smtClean="0"/>
              <a:t>ИНТЕЛЛЕКТ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58576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773" y="1219200"/>
            <a:ext cx="8129827" cy="4847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70C0"/>
                </a:solidFill>
              </a:rPr>
              <a:t>Outstanding negative prediction performance of solid pulmonary nodule volume AI for ultra-LDCT baseline lung cancer screening risk stratification. </a:t>
            </a:r>
            <a:r>
              <a:rPr lang="en-US" sz="1500" dirty="0" smtClean="0"/>
              <a:t>Lancaster </a:t>
            </a:r>
            <a:r>
              <a:rPr lang="en-US" sz="1500" dirty="0"/>
              <a:t>H.L., Zheng S., </a:t>
            </a:r>
            <a:r>
              <a:rPr lang="en-US" sz="1500" dirty="0" err="1"/>
              <a:t>Aleshina</a:t>
            </a:r>
            <a:r>
              <a:rPr lang="en-US" sz="1500" dirty="0"/>
              <a:t> O.O., Yu D.,  </a:t>
            </a:r>
            <a:r>
              <a:rPr lang="en-US" sz="1500" dirty="0" err="1"/>
              <a:t>Chernina</a:t>
            </a:r>
            <a:r>
              <a:rPr lang="en-US" sz="1500" dirty="0"/>
              <a:t> </a:t>
            </a:r>
            <a:r>
              <a:rPr lang="en-US" sz="1500" dirty="0" err="1"/>
              <a:t>V.Yu</a:t>
            </a:r>
            <a:r>
              <a:rPr lang="en-US" sz="1500" dirty="0"/>
              <a:t>.,  </a:t>
            </a:r>
            <a:r>
              <a:rPr lang="en-US" sz="1500" dirty="0" err="1"/>
              <a:t>Heuvelmans</a:t>
            </a:r>
            <a:r>
              <a:rPr lang="en-US" sz="1500" dirty="0"/>
              <a:t> M.A., de Bock G.H., </a:t>
            </a:r>
            <a:r>
              <a:rPr lang="en-US" sz="1500" dirty="0" err="1"/>
              <a:t>Dorrius</a:t>
            </a:r>
            <a:r>
              <a:rPr lang="en-US" sz="1500" dirty="0"/>
              <a:t> M.D., </a:t>
            </a:r>
            <a:r>
              <a:rPr lang="en-US" sz="1500" dirty="0" err="1"/>
              <a:t>Gratama</a:t>
            </a:r>
            <a:r>
              <a:rPr lang="en-US" sz="1500" dirty="0"/>
              <a:t> J.W.,  </a:t>
            </a:r>
            <a:r>
              <a:rPr lang="en-US" sz="1500" dirty="0" err="1"/>
              <a:t>Morozov</a:t>
            </a:r>
            <a:r>
              <a:rPr lang="en-US" sz="1500" dirty="0"/>
              <a:t> S.P.,  </a:t>
            </a:r>
            <a:r>
              <a:rPr lang="en-US" sz="1500" dirty="0" err="1"/>
              <a:t>Gombolevskiy</a:t>
            </a:r>
            <a:r>
              <a:rPr lang="en-US" sz="1500" dirty="0"/>
              <a:t> V.A., Silva M., Yi J., </a:t>
            </a:r>
            <a:r>
              <a:rPr lang="en-US" sz="1500" dirty="0" err="1"/>
              <a:t>Oudkerk</a:t>
            </a:r>
            <a:r>
              <a:rPr lang="en-US" sz="1500" dirty="0"/>
              <a:t> M. Lung </a:t>
            </a:r>
            <a:r>
              <a:rPr lang="en-US" sz="1500" dirty="0"/>
              <a:t>Cancer. 165 (2022):133-140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Влияние </a:t>
            </a:r>
            <a:r>
              <a:rPr lang="ru-RU" sz="1500" b="1" dirty="0">
                <a:solidFill>
                  <a:srgbClr val="0070C0"/>
                </a:solidFill>
              </a:rPr>
              <a:t>технологий искусственного интеллекта на длительность описаний результатов компьютерной томографии пациентов с </a:t>
            </a:r>
            <a:r>
              <a:rPr lang="en-US" sz="1500" b="1" dirty="0">
                <a:solidFill>
                  <a:srgbClr val="0070C0"/>
                </a:solidFill>
              </a:rPr>
              <a:t>COVID-19 </a:t>
            </a:r>
            <a:r>
              <a:rPr lang="ru-RU" sz="1500" b="1" dirty="0">
                <a:solidFill>
                  <a:srgbClr val="0070C0"/>
                </a:solidFill>
              </a:rPr>
              <a:t>в стационарном звене здравоохранения. </a:t>
            </a:r>
            <a:r>
              <a:rPr lang="ru-RU" sz="1500" dirty="0"/>
              <a:t>Морозов С.П., Гаврилов А.В., Архипов И.В., </a:t>
            </a:r>
            <a:r>
              <a:rPr lang="ru-RU" sz="1500" dirty="0" err="1"/>
              <a:t>Долотова</a:t>
            </a:r>
            <a:r>
              <a:rPr lang="ru-RU" sz="1500" dirty="0"/>
              <a:t> Д.Д., Лысенко М.А., Царенко С.В., </a:t>
            </a:r>
            <a:r>
              <a:rPr lang="ru-RU" sz="1500" dirty="0" err="1"/>
              <a:t>Сморщок</a:t>
            </a:r>
            <a:r>
              <a:rPr lang="ru-RU" sz="1500" dirty="0"/>
              <a:t> В.Н., Паршин В.В., </a:t>
            </a:r>
            <a:r>
              <a:rPr lang="ru-RU" sz="1500" dirty="0" err="1"/>
              <a:t>Корб</a:t>
            </a:r>
            <a:r>
              <a:rPr lang="ru-RU" sz="1500" dirty="0"/>
              <a:t> Т.А., Гончар А.П., Блохин И.А., Логунова Т.А., Евтеева К.Б., Андрейченко А.Е., </a:t>
            </a:r>
            <a:r>
              <a:rPr lang="ru-RU" sz="1500" dirty="0" err="1"/>
              <a:t>Владзимирский</a:t>
            </a:r>
            <a:r>
              <a:rPr lang="ru-RU" sz="1500" dirty="0"/>
              <a:t> А.В., Омелянская О.В., </a:t>
            </a:r>
            <a:r>
              <a:rPr lang="ru-RU" sz="1500" dirty="0" err="1"/>
              <a:t>Гомболевский</a:t>
            </a:r>
            <a:r>
              <a:rPr lang="ru-RU" sz="1500" dirty="0"/>
              <a:t> В.А. Профилактическая </a:t>
            </a:r>
            <a:r>
              <a:rPr lang="ru-RU" sz="1500" dirty="0"/>
              <a:t>медицина. 2022;25(1):14-20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Первые </a:t>
            </a:r>
            <a:r>
              <a:rPr lang="ru-RU" sz="1500" b="1" dirty="0">
                <a:solidFill>
                  <a:srgbClr val="0070C0"/>
                </a:solidFill>
              </a:rPr>
              <a:t>национальные стандарты Российской Федерации на системы искусственного интеллекта в медицине. </a:t>
            </a:r>
            <a:r>
              <a:rPr lang="ru-RU" sz="1500" dirty="0"/>
              <a:t>Морозов С.П., </a:t>
            </a:r>
            <a:r>
              <a:rPr lang="ru-RU" sz="1500" dirty="0" err="1"/>
              <a:t>Владзимирский</a:t>
            </a:r>
            <a:r>
              <a:rPr lang="ru-RU" sz="1500" dirty="0"/>
              <a:t> А.В., </a:t>
            </a:r>
            <a:r>
              <a:rPr lang="ru-RU" sz="1500" dirty="0" err="1"/>
              <a:t>Шарова</a:t>
            </a:r>
            <a:r>
              <a:rPr lang="ru-RU" sz="1500" dirty="0"/>
              <a:t> Д.Е., Ахмад Е.С., Зинченко В.В. Менеджмент </a:t>
            </a:r>
            <a:r>
              <a:rPr lang="ru-RU" sz="1500" dirty="0"/>
              <a:t>качества в медицине. 2022 (1):58-62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Прогнозирование </a:t>
            </a:r>
            <a:r>
              <a:rPr lang="ru-RU" sz="1500" b="1" dirty="0">
                <a:solidFill>
                  <a:srgbClr val="0070C0"/>
                </a:solidFill>
              </a:rPr>
              <a:t>наличия субклинического каротидного атеросклероза у пациентов с избыточным весом и ожирением при помощи модели машинного обучения. </a:t>
            </a:r>
            <a:r>
              <a:rPr lang="ru-RU" sz="1500" dirty="0"/>
              <a:t>Гаврилов Д.В., Кузнецова Т.Ю., </a:t>
            </a:r>
            <a:r>
              <a:rPr lang="ru-RU" sz="1500" dirty="0" err="1"/>
              <a:t>Дружилов</a:t>
            </a:r>
            <a:r>
              <a:rPr lang="ru-RU" sz="1500" dirty="0"/>
              <a:t> М.А., Корсаков И.Н., Гусев А.В. Российский </a:t>
            </a:r>
            <a:r>
              <a:rPr lang="ru-RU" sz="1500" dirty="0"/>
              <a:t>кардиологический журнал. 2022;27(4):4871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Принципы </a:t>
            </a:r>
            <a:r>
              <a:rPr lang="ru-RU" sz="1500" b="1" dirty="0">
                <a:solidFill>
                  <a:srgbClr val="0070C0"/>
                </a:solidFill>
              </a:rPr>
              <a:t>формирования доверия к системам искусственного интеллекта для сферы здравоохранения. </a:t>
            </a:r>
            <a:r>
              <a:rPr lang="ru-RU" sz="1500" dirty="0"/>
              <a:t>Гусев А.В., Астапенко Е.М., Иванов И.В., Зарубина Т.В., Кобринский Б.А. Вестник </a:t>
            </a:r>
            <a:r>
              <a:rPr lang="ru-RU" sz="1500" dirty="0"/>
              <a:t>Росздравнадзора. 2022. – № 2. – С. 25–33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2400"/>
            <a:ext cx="44380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spc="-10" dirty="0" smtClean="0"/>
              <a:t>ИСКУССТВЕННЫЙ</a:t>
            </a:r>
            <a:r>
              <a:rPr lang="en-US" sz="2600" b="1" spc="-10" dirty="0" smtClean="0"/>
              <a:t> </a:t>
            </a:r>
            <a:r>
              <a:rPr lang="ru-RU" sz="2600" b="1" spc="-10" dirty="0" smtClean="0"/>
              <a:t>ИНТЕЛЛЕКТ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9592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0" y="838200"/>
            <a:ext cx="8610600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Разработка </a:t>
            </a:r>
            <a:r>
              <a:rPr lang="ru-RU" sz="1600" b="1" dirty="0" smtClean="0">
                <a:solidFill>
                  <a:srgbClr val="0070C0"/>
                </a:solidFill>
              </a:rPr>
              <a:t>модели машинного обучения для интерпретации результатов лабораторной диагностики с целью выявления подозрений на заболевания. </a:t>
            </a:r>
            <a:r>
              <a:rPr lang="ru-RU" sz="1600" dirty="0"/>
              <a:t>Гусев А.В., Гавриленко Г.Г., Гаврилов Д.В. Лабораторная </a:t>
            </a:r>
            <a:r>
              <a:rPr lang="ru-RU" sz="1600" dirty="0" smtClean="0"/>
              <a:t>служба. 2022;11(2):9‑17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Искусственный </a:t>
            </a:r>
            <a:r>
              <a:rPr lang="ru-RU" sz="1600" b="1" dirty="0" smtClean="0">
                <a:solidFill>
                  <a:srgbClr val="0070C0"/>
                </a:solidFill>
              </a:rPr>
              <a:t>интеллект на пороге лаборатории. </a:t>
            </a:r>
            <a:r>
              <a:rPr lang="ru-RU" sz="1600" dirty="0" err="1"/>
              <a:t>Евгина</a:t>
            </a:r>
            <a:r>
              <a:rPr lang="ru-RU" sz="1600" dirty="0"/>
              <a:t> С.А., Гусев А.В., Шаманский М.Б., Годков М.А. </a:t>
            </a:r>
            <a:r>
              <a:rPr lang="ru-RU" sz="1600" dirty="0" smtClean="0"/>
              <a:t> Лабораторная </a:t>
            </a:r>
            <a:r>
              <a:rPr lang="ru-RU" sz="1600" dirty="0" smtClean="0"/>
              <a:t>служба. 2022;11(2):1826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Целесообразность </a:t>
            </a:r>
            <a:r>
              <a:rPr lang="ru-RU" sz="1600" b="1" dirty="0" smtClean="0">
                <a:solidFill>
                  <a:srgbClr val="0070C0"/>
                </a:solidFill>
              </a:rPr>
              <a:t>применения технологий искусственного интеллекта в лучевой диагностике (результаты первого года Московского эксперимента по компьютерному зрению). </a:t>
            </a:r>
            <a:r>
              <a:rPr lang="ru-RU" sz="1600" dirty="0"/>
              <a:t>Морозов С.П., </a:t>
            </a:r>
            <a:r>
              <a:rPr lang="ru-RU" sz="1600" dirty="0" err="1"/>
              <a:t>Владзимирский</a:t>
            </a:r>
            <a:r>
              <a:rPr lang="ru-RU" sz="1600" dirty="0"/>
              <a:t> А.В., </a:t>
            </a:r>
            <a:r>
              <a:rPr lang="ru-RU" sz="1600" dirty="0" err="1"/>
              <a:t>Шулькин</a:t>
            </a:r>
            <a:r>
              <a:rPr lang="ru-RU" sz="1600" dirty="0"/>
              <a:t> И.М., </a:t>
            </a:r>
            <a:r>
              <a:rPr lang="ru-RU" sz="1600" dirty="0" err="1"/>
              <a:t>Ледихова</a:t>
            </a:r>
            <a:r>
              <a:rPr lang="ru-RU" sz="1600" dirty="0"/>
              <a:t> Н.В., </a:t>
            </a:r>
            <a:r>
              <a:rPr lang="ru-RU" sz="1600" dirty="0" err="1"/>
              <a:t>Арзамасов</a:t>
            </a:r>
            <a:r>
              <a:rPr lang="ru-RU" sz="1600" dirty="0"/>
              <a:t> К.М., Андрейченко А.Е., Логунова Т.А., Омелянская О.В., Гусев А.В. Врач </a:t>
            </a:r>
            <a:r>
              <a:rPr lang="ru-RU" sz="1600" dirty="0" smtClean="0"/>
              <a:t>и информационные технологии. 2022; 1: 12-29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Changes </a:t>
            </a:r>
            <a:r>
              <a:rPr lang="en-US" sz="1600" b="1" dirty="0" smtClean="0">
                <a:solidFill>
                  <a:srgbClr val="0070C0"/>
                </a:solidFill>
              </a:rPr>
              <a:t>in software as a medical device based on artificial intelligence technologies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err="1"/>
              <a:t>Zinchenko</a:t>
            </a:r>
            <a:r>
              <a:rPr lang="en-US" sz="1600" dirty="0"/>
              <a:t> V.V., </a:t>
            </a:r>
            <a:r>
              <a:rPr lang="en-US" sz="1600" dirty="0" err="1"/>
              <a:t>Chetverikov</a:t>
            </a:r>
            <a:r>
              <a:rPr lang="en-US" sz="1600" dirty="0"/>
              <a:t> S.F., </a:t>
            </a:r>
            <a:r>
              <a:rPr lang="en-US" sz="1600" dirty="0" err="1"/>
              <a:t>Akhmad</a:t>
            </a:r>
            <a:r>
              <a:rPr lang="en-US" sz="1600" dirty="0"/>
              <a:t> E.S., </a:t>
            </a:r>
            <a:r>
              <a:rPr lang="en-US" sz="1600" dirty="0" err="1"/>
              <a:t>Arzamasov</a:t>
            </a:r>
            <a:r>
              <a:rPr lang="en-US" sz="1600" dirty="0"/>
              <a:t> K.M., </a:t>
            </a:r>
            <a:r>
              <a:rPr lang="en-US" sz="1600" dirty="0" err="1"/>
              <a:t>Vladzimirsky</a:t>
            </a:r>
            <a:r>
              <a:rPr lang="en-US" sz="1600" dirty="0"/>
              <a:t> A.V., </a:t>
            </a:r>
            <a:r>
              <a:rPr lang="en-US" sz="1600" dirty="0" err="1"/>
              <a:t>Andreychenko</a:t>
            </a:r>
            <a:r>
              <a:rPr lang="en-US" sz="1600" dirty="0"/>
              <a:t> A.E., </a:t>
            </a:r>
            <a:r>
              <a:rPr lang="en-US" sz="1600" dirty="0" err="1"/>
              <a:t>Morozov</a:t>
            </a:r>
            <a:r>
              <a:rPr lang="en-US" sz="1600" dirty="0"/>
              <a:t> S.P. </a:t>
            </a:r>
            <a:r>
              <a:rPr lang="en-US" sz="1600" dirty="0" smtClean="0"/>
              <a:t>International Journal of Computer Assisted Radiology and Surgery. </a:t>
            </a:r>
            <a:r>
              <a:rPr lang="en-US" sz="1600" dirty="0" smtClean="0"/>
              <a:t>2022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Об </a:t>
            </a:r>
            <a:r>
              <a:rPr lang="ru-RU" sz="1600" b="1" dirty="0" smtClean="0">
                <a:solidFill>
                  <a:srgbClr val="0070C0"/>
                </a:solidFill>
              </a:rPr>
              <a:t>особенностях этической экспертизы в исследованиях с применением технологий и систем искусственного интеллекта на базе Государственного бюджетного учреждения здравоохранения города Москвы «Научно-практический клинический центр диагностики и телемедицинских технологий Департамента здравоохранения города Москвы» (ГБУЗ НПКЦ ДиТ ДЗМ). </a:t>
            </a:r>
            <a:r>
              <a:rPr lang="ru-RU" sz="1600" dirty="0" err="1"/>
              <a:t>Пчелинцева</a:t>
            </a:r>
            <a:r>
              <a:rPr lang="ru-RU" sz="1600" dirty="0"/>
              <a:t> О.И., Омелянская О.В. </a:t>
            </a:r>
            <a:r>
              <a:rPr lang="en-US" sz="1600" dirty="0" smtClean="0"/>
              <a:t>Digital </a:t>
            </a:r>
            <a:r>
              <a:rPr lang="en-US" sz="1600" dirty="0" smtClean="0"/>
              <a:t>Diagnostics. 2022;3(2):</a:t>
            </a:r>
            <a:r>
              <a:rPr lang="en-US" sz="1600" dirty="0" smtClean="0"/>
              <a:t>156-161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Эффективность </a:t>
            </a:r>
            <a:r>
              <a:rPr lang="ru-RU" sz="1600" b="1" dirty="0" smtClean="0">
                <a:solidFill>
                  <a:srgbClr val="0070C0"/>
                </a:solidFill>
              </a:rPr>
              <a:t>применения технологий искусственного интеллекта для двойных описаний результатов профилактических исследований легких. </a:t>
            </a:r>
            <a:r>
              <a:rPr lang="ru-RU" sz="1600" dirty="0" err="1"/>
              <a:t>Владзимирский</a:t>
            </a:r>
            <a:r>
              <a:rPr lang="ru-RU" sz="1600" dirty="0"/>
              <a:t> А.В., Кудрявцев Н.Д., </a:t>
            </a:r>
            <a:r>
              <a:rPr lang="ru-RU" sz="1600" dirty="0" err="1"/>
              <a:t>Кожихина</a:t>
            </a:r>
            <a:r>
              <a:rPr lang="ru-RU" sz="1600" dirty="0"/>
              <a:t> Д.Д., </a:t>
            </a:r>
            <a:r>
              <a:rPr lang="ru-RU" sz="1600" dirty="0" err="1"/>
              <a:t>Шулькин</a:t>
            </a:r>
            <a:r>
              <a:rPr lang="ru-RU" sz="1600" dirty="0"/>
              <a:t> И.М., Морозов С.П., </a:t>
            </a:r>
            <a:r>
              <a:rPr lang="ru-RU" sz="1600" dirty="0" err="1"/>
              <a:t>Ледихова</a:t>
            </a:r>
            <a:r>
              <a:rPr lang="ru-RU" sz="1600" dirty="0"/>
              <a:t> Н.В., Кляшторный В.Г., Гончарова И.В., Новиков А.В., Внукова О.М. Профилактическая </a:t>
            </a:r>
            <a:r>
              <a:rPr lang="ru-RU" sz="1600" dirty="0" smtClean="0"/>
              <a:t>медицина. 2022;25(7):7–15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5200" y="990600"/>
            <a:ext cx="8077328" cy="6027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Методический подход и рекомендации по научному описанию создания и </a:t>
            </a:r>
            <a:r>
              <a:rPr lang="ru-RU" sz="1500" b="1" dirty="0" err="1" smtClean="0">
                <a:solidFill>
                  <a:srgbClr val="0070C0"/>
                </a:solidFill>
              </a:rPr>
              <a:t>валидации</a:t>
            </a:r>
            <a:r>
              <a:rPr lang="ru-RU" sz="1500" b="1" dirty="0" smtClean="0">
                <a:solidFill>
                  <a:srgbClr val="0070C0"/>
                </a:solidFill>
              </a:rPr>
              <a:t> модели машинного обучения. </a:t>
            </a:r>
            <a:r>
              <a:rPr lang="ru-RU" sz="1500" dirty="0" smtClean="0"/>
              <a:t>Гусев А.В.,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 А.В., Гавриленко Г.Г. Медицинские технологии. Оценка и выбор. 2022;(3):12‑30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Развитие исследований и разработок в сфере технологий искусственного интеллекта для здравоохранения в Российской Федерации: итоги 2021 года. </a:t>
            </a:r>
            <a:r>
              <a:rPr lang="ru-RU" sz="1500" dirty="0" smtClean="0"/>
              <a:t>Гусев А.В.,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 А.В., </a:t>
            </a:r>
            <a:r>
              <a:rPr lang="ru-RU" sz="1500" dirty="0" err="1" smtClean="0"/>
              <a:t>Шарова</a:t>
            </a:r>
            <a:r>
              <a:rPr lang="ru-RU" sz="1500" dirty="0" smtClean="0"/>
              <a:t> Д.Е., </a:t>
            </a:r>
            <a:r>
              <a:rPr lang="ru-RU" sz="1500" dirty="0" err="1" smtClean="0"/>
              <a:t>Арзамасов</a:t>
            </a:r>
            <a:r>
              <a:rPr lang="ru-RU" sz="1500" dirty="0" smtClean="0"/>
              <a:t> К.М., Храмов А.Е. </a:t>
            </a:r>
            <a:r>
              <a:rPr lang="en-US" sz="1500" dirty="0" smtClean="0"/>
              <a:t>Digital Diagnostics. 2022;3(3):178-194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Сосуществование машинного интеллекта, цифрового искусства и диагностики: возможно ли оно? </a:t>
            </a:r>
            <a:r>
              <a:rPr lang="ru-RU" sz="1500" dirty="0" smtClean="0"/>
              <a:t>Власов А.В. </a:t>
            </a:r>
            <a:r>
              <a:rPr lang="en-US" sz="1500" dirty="0" smtClean="0"/>
              <a:t>Digital Diagnostics. 2022;3(3):324-330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Методология проведения пострегистрационного клинического мониторинга для программного обеспечения с применением технологий искусственного интеллекта. </a:t>
            </a:r>
            <a:r>
              <a:rPr lang="ru-RU" sz="1500" dirty="0" smtClean="0"/>
              <a:t>Зинченко В.В., </a:t>
            </a:r>
            <a:r>
              <a:rPr lang="ru-RU" sz="1500" dirty="0" err="1" smtClean="0"/>
              <a:t>Арзамасов</a:t>
            </a:r>
            <a:r>
              <a:rPr lang="ru-RU" sz="1500" dirty="0" smtClean="0"/>
              <a:t>  К.М., Четвериков  С.Ф., Мальцев А.В., Новик В.П., Ахмад Е.С., </a:t>
            </a:r>
            <a:r>
              <a:rPr lang="ru-RU" sz="1500" dirty="0" err="1" smtClean="0"/>
              <a:t>Шарова</a:t>
            </a:r>
            <a:r>
              <a:rPr lang="ru-RU" sz="1500" dirty="0" smtClean="0"/>
              <a:t> Д.Е., Андрейченко А.Е.,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 А.В., Морозов С.П. Современные технологии в медицине. 2022; 14(5):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Анализ мирового опыта в регулировании использования медицинских данных для целей создания систем искусственного интеллекта на основе машинного обучения. </a:t>
            </a:r>
            <a:r>
              <a:rPr lang="ru-RU" sz="1500" dirty="0" err="1" smtClean="0"/>
              <a:t>Шарова</a:t>
            </a:r>
            <a:r>
              <a:rPr lang="ru-RU" sz="1500" dirty="0" smtClean="0"/>
              <a:t> Д.Е., Михайлова А.А., Гусев А.В., </a:t>
            </a:r>
            <a:r>
              <a:rPr lang="ru-RU" sz="1500" dirty="0" err="1" smtClean="0"/>
              <a:t>Гарбук</a:t>
            </a:r>
            <a:r>
              <a:rPr lang="ru-RU" sz="1500" dirty="0" smtClean="0"/>
              <a:t> С.В.,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 А.В., Васильев Ю.А. Врач и информационные технологии. 2022; 4: 28-39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Оценка зрелости технологий искусственного интеллекта для здравоохранения: методология и ее применение на материалах московского эксперимента по компьютерному зрению в лучевой диагностике. </a:t>
            </a:r>
            <a:r>
              <a:rPr lang="ru-RU" sz="1500" dirty="0" err="1" smtClean="0"/>
              <a:t>Тыров</a:t>
            </a:r>
            <a:r>
              <a:rPr lang="ru-RU" sz="1500" dirty="0" smtClean="0"/>
              <a:t> И.А., Васильев Ю.А., </a:t>
            </a:r>
            <a:r>
              <a:rPr lang="ru-RU" sz="1500" dirty="0" err="1" smtClean="0"/>
              <a:t>Арзамасов</a:t>
            </a:r>
            <a:r>
              <a:rPr lang="ru-RU" sz="1500" dirty="0" smtClean="0"/>
              <a:t> К.М., </a:t>
            </a:r>
            <a:r>
              <a:rPr lang="ru-RU" sz="1500" dirty="0" err="1" smtClean="0"/>
              <a:t>Владзимирский</a:t>
            </a:r>
            <a:r>
              <a:rPr lang="ru-RU" sz="1500" dirty="0" smtClean="0"/>
              <a:t> А.В., </a:t>
            </a:r>
            <a:r>
              <a:rPr lang="ru-RU" sz="1500" dirty="0" err="1" smtClean="0"/>
              <a:t>Шулькин</a:t>
            </a:r>
            <a:r>
              <a:rPr lang="ru-RU" sz="1500" dirty="0" smtClean="0"/>
              <a:t> И.М., Омелянская О.В., Четвериков С.Ф. Врач и информационные технологии. 2022; 4: </a:t>
            </a:r>
            <a:r>
              <a:rPr lang="ru-RU" sz="1500" dirty="0" smtClean="0"/>
              <a:t>76-92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</a:rPr>
              <a:t>Инновационные разработки в области применения искусственного интеллекта для анализа медицинских изображений. </a:t>
            </a:r>
            <a:r>
              <a:rPr lang="ru-RU" sz="1500" dirty="0" smtClean="0"/>
              <a:t>Васильев Ю.А. Московская медицина. 6 (52), 2022, 80-83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6965" algn="l"/>
                <a:tab pos="3990340" algn="l"/>
              </a:tabLst>
            </a:pPr>
            <a:r>
              <a:rPr sz="1500" spc="-10" dirty="0" smtClean="0">
                <a:solidFill>
                  <a:srgbClr val="005CA9"/>
                </a:solidFill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cs typeface="Arial MT"/>
              </a:rPr>
              <a:t>	</a:t>
            </a:r>
            <a:endParaRPr sz="15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9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1937" y="1196085"/>
            <a:ext cx="1159446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6965" algn="l"/>
                <a:tab pos="3990340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-1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Как</a:t>
            </a:r>
            <a:r>
              <a:rPr sz="1500" b="1" spc="5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искусственный</a:t>
            </a:r>
            <a:r>
              <a:rPr sz="1500" b="1" spc="509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</a:t>
            </a:r>
            <a:r>
              <a:rPr sz="1500" b="1" spc="5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влияет</a:t>
            </a:r>
            <a:r>
              <a:rPr sz="1500" b="1" spc="5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</a:t>
            </a:r>
            <a:r>
              <a:rPr sz="1500" b="1" spc="5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оценку</a:t>
            </a:r>
            <a:r>
              <a:rPr sz="1500" b="1" spc="5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поражения</a:t>
            </a:r>
            <a:r>
              <a:rPr sz="1500" b="1" spc="5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легких</a:t>
            </a:r>
            <a:r>
              <a:rPr sz="1500" b="1" spc="5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</a:t>
            </a:r>
            <a:r>
              <a:rPr sz="1500" b="1" spc="5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COVID-19</a:t>
            </a:r>
            <a:r>
              <a:rPr sz="1500" b="1" spc="5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005CA9"/>
                </a:solidFill>
                <a:latin typeface="Calibri"/>
                <a:cs typeface="Calibri"/>
              </a:rPr>
              <a:t>по</a:t>
            </a:r>
            <a:endParaRPr sz="1500" dirty="0">
              <a:latin typeface="Calibri"/>
              <a:cs typeface="Calibri"/>
            </a:endParaRPr>
          </a:p>
          <a:p>
            <a:pPr marL="3990340" marR="5715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данным</a:t>
            </a:r>
            <a:r>
              <a:rPr sz="1500" b="1" spc="1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КТ</a:t>
            </a:r>
            <a:r>
              <a:rPr sz="1500" b="1" spc="1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грудной</a:t>
            </a:r>
            <a:r>
              <a:rPr sz="1500" b="1" spc="1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клетки?</a:t>
            </a:r>
            <a:r>
              <a:rPr sz="1500" b="1" spc="1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1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1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Чернина</a:t>
            </a:r>
            <a:r>
              <a:rPr sz="1500" spc="1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В.Ю.,</a:t>
            </a:r>
            <a:r>
              <a:rPr sz="1500" spc="1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Андрейченко</a:t>
            </a:r>
            <a:r>
              <a:rPr sz="1500" spc="1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А.Е.</a:t>
            </a:r>
            <a:r>
              <a:rPr sz="1500" spc="1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1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1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Digital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Diagnostics.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2021.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1.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С.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27-38.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56965" algn="l"/>
                <a:tab pos="3990340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-1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</a:t>
            </a:r>
            <a:r>
              <a:rPr sz="1500" b="1" spc="15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international</a:t>
            </a:r>
            <a:r>
              <a:rPr sz="1500" b="1" spc="16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survey</a:t>
            </a:r>
            <a:r>
              <a:rPr sz="1500" b="1" spc="1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on</a:t>
            </a:r>
            <a:r>
              <a:rPr sz="1500" b="1" spc="1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AI</a:t>
            </a:r>
            <a:r>
              <a:rPr sz="1500" b="1" spc="1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500" b="1" spc="1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radiology</a:t>
            </a:r>
            <a:r>
              <a:rPr sz="1500" b="1" spc="14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500" b="1" spc="1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1041</a:t>
            </a:r>
            <a:r>
              <a:rPr sz="1500" b="1" spc="16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radiologists</a:t>
            </a:r>
            <a:r>
              <a:rPr sz="1500" b="1" spc="16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500" b="1" spc="1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radiology</a:t>
            </a:r>
            <a:r>
              <a:rPr sz="1500" b="1" spc="15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residents</a:t>
            </a:r>
            <a:r>
              <a:rPr sz="1500" b="1" spc="16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part</a:t>
            </a:r>
            <a:r>
              <a:rPr sz="1500" b="1" spc="15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2:</a:t>
            </a:r>
            <a:endParaRPr sz="1500" dirty="0">
              <a:latin typeface="Calibri"/>
              <a:cs typeface="Calibri"/>
            </a:endParaRPr>
          </a:p>
          <a:p>
            <a:pPr marL="3990340" marR="6985">
              <a:lnSpc>
                <a:spcPct val="100000"/>
              </a:lnSpc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expectations,</a:t>
            </a:r>
            <a:r>
              <a:rPr sz="1500" b="1" spc="1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hurdles</a:t>
            </a:r>
            <a:r>
              <a:rPr sz="1500" b="1" spc="1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to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implementation,</a:t>
            </a:r>
            <a:r>
              <a:rPr sz="1500" b="1" spc="1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500" b="1" spc="1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education.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Huisman</a:t>
            </a:r>
            <a:r>
              <a:rPr sz="1500" spc="1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M.,</a:t>
            </a:r>
            <a:r>
              <a:rPr sz="1500" spc="1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Ranschaert</a:t>
            </a:r>
            <a:r>
              <a:rPr sz="1500" spc="1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E.,</a:t>
            </a:r>
            <a:r>
              <a:rPr sz="1500" spc="1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Parker</a:t>
            </a:r>
            <a:r>
              <a:rPr sz="1500" spc="1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80" dirty="0">
                <a:solidFill>
                  <a:srgbClr val="565656"/>
                </a:solidFill>
                <a:latin typeface="Calibri"/>
                <a:cs typeface="Calibri"/>
              </a:rPr>
              <a:t>W. </a:t>
            </a:r>
            <a:r>
              <a:rPr sz="1500" spc="-3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et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Radiology.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May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11.</a:t>
            </a:r>
            <a:endParaRPr sz="15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Клинические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аспекты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применения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для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интерпретации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рентгенограмм органов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грудной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клетки.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С.П.,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Кокина Д.Ю., Павлов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Н.А.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Туберкулез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болезни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легких.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2021;99(4):58-64.</a:t>
            </a:r>
            <a:endParaRPr sz="1500" dirty="0">
              <a:latin typeface="Calibri"/>
              <a:cs typeface="Calibri"/>
            </a:endParaRPr>
          </a:p>
          <a:p>
            <a:pPr marL="3990340" marR="5715" indent="-287020" algn="just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CT-based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COVID-19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triage: Deep multitask learning improves joint identification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severity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quantification.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Goncharov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M.,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Pisov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M.,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Shevtsov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et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al. Medical Image Analysis.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Volume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71,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102054.</a:t>
            </a:r>
            <a:endParaRPr sz="15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Стандартизация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интеллекта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здравоохранении: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Россия выходит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лидеры.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С.П., Зинченко В.В.,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Хоружая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А.Н.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Врач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информационные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технологии.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2021;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2: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12-19.</a:t>
            </a:r>
            <a:endParaRPr sz="1500" dirty="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К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вопросу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об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этических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аспектах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внедрения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систем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здравоохранении.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Шарова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Д.Е.,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Зинченко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В.В.,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Ахмад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Е.С.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Digital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Diagnostics.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2021;2(3):356-368.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5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1937" y="895934"/>
            <a:ext cx="11594465" cy="299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0340" marR="5715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international survey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on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AI in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radiology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in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1,041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radiologists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radiology residents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part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1: 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fear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of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replacement,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knowledge,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and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attitude.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Huisman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M.,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Ranschaert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E.,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Parker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80" dirty="0">
                <a:solidFill>
                  <a:srgbClr val="565656"/>
                </a:solidFill>
                <a:latin typeface="Calibri"/>
                <a:cs typeface="Calibri"/>
              </a:rPr>
              <a:t>W.</a:t>
            </a:r>
            <a:r>
              <a:rPr sz="1500" spc="-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et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al.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Radiology.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Mar.</a:t>
            </a:r>
            <a:endParaRPr sz="1500">
              <a:latin typeface="Calibri"/>
              <a:cs typeface="Calibri"/>
            </a:endParaRPr>
          </a:p>
          <a:p>
            <a:pPr marL="3990340" marR="5715" indent="-287020" algn="just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Использование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здравоохранении:</a:t>
            </a:r>
            <a:r>
              <a:rPr sz="1500" b="1" spc="3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опыт</a:t>
            </a:r>
            <a:r>
              <a:rPr sz="1500" b="1" spc="3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валидации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 интеллекта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медицинских организациях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условиях пандемии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COVID-19.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Блохин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И.А.,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Чернина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В.Ю.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Мониторинг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общественного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мнения: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экономические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социальные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перемены.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2021.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271-282.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703954" algn="l"/>
                <a:tab pos="3990340" algn="l"/>
              </a:tabLst>
            </a:pPr>
            <a:r>
              <a:rPr sz="1500" dirty="0">
                <a:solidFill>
                  <a:srgbClr val="005CA9"/>
                </a:solidFill>
                <a:latin typeface="Times New Roman"/>
                <a:cs typeface="Times New Roman"/>
              </a:rPr>
              <a:t> 	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Методология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и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инструментарий</a:t>
            </a:r>
            <a:r>
              <a:rPr sz="1500" b="1" spc="4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создания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обучающих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выборок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для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систем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endParaRPr sz="1500">
              <a:latin typeface="Calibri"/>
              <a:cs typeface="Calibri"/>
            </a:endParaRPr>
          </a:p>
          <a:p>
            <a:pPr marL="3990340" marR="6350">
              <a:lnSpc>
                <a:spcPct val="100000"/>
              </a:lnSpc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по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распознаванию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КТ-изображениях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.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Кульберг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Н.С.,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Гусев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М.А.,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Решетников 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Р.В.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Здравоохранение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РФ.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2020;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64(6):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343-350.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656965" algn="l"/>
                <a:tab pos="3990340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-1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Технология</a:t>
            </a:r>
            <a:r>
              <a:rPr sz="1500" b="1" spc="38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4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4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для</a:t>
            </a:r>
            <a:r>
              <a:rPr sz="1500" b="1" spc="3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распознавания</a:t>
            </a:r>
            <a:r>
              <a:rPr sz="1500" b="1" spc="3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компрессионных</a:t>
            </a:r>
            <a:r>
              <a:rPr sz="1500" b="1" spc="38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переломов</a:t>
            </a:r>
            <a:endParaRPr sz="1500">
              <a:latin typeface="Calibri"/>
              <a:cs typeface="Calibri"/>
            </a:endParaRPr>
          </a:p>
          <a:p>
            <a:pPr marL="3990340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позвонков</a:t>
            </a:r>
            <a:r>
              <a:rPr sz="1500" b="1" spc="2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2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помощью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модели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морфометрического</a:t>
            </a:r>
            <a:r>
              <a:rPr sz="1500" b="1" spc="1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анализа,</a:t>
            </a:r>
            <a:r>
              <a:rPr sz="15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основанной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</a:t>
            </a:r>
            <a:r>
              <a:rPr sz="15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сверточных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6209" y="3868369"/>
            <a:ext cx="7614284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742439" algn="l"/>
                <a:tab pos="2773045" algn="l"/>
                <a:tab pos="3284854" algn="l"/>
                <a:tab pos="3914140" algn="l"/>
                <a:tab pos="4459605" algn="l"/>
                <a:tab pos="5368290" algn="l"/>
                <a:tab pos="5848350" algn="l"/>
                <a:tab pos="6106160" algn="l"/>
                <a:tab pos="673735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нейронных	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сетях.	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Петряйкин	А.В.,	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Белая	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Ж.Е.,	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Киселева	А.Н.	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	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	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Проблемы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1937" y="4021328"/>
            <a:ext cx="11595735" cy="1854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90340" algn="just">
              <a:lnSpc>
                <a:spcPct val="100000"/>
              </a:lnSpc>
              <a:spcBef>
                <a:spcPts val="700"/>
              </a:spcBef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эндокринологии.</a:t>
            </a:r>
            <a:r>
              <a:rPr sz="1500" spc="-7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2020;66(5):48-60.</a:t>
            </a:r>
            <a:endParaRPr sz="1500">
              <a:latin typeface="Calibri"/>
              <a:cs typeface="Calibri"/>
            </a:endParaRPr>
          </a:p>
          <a:p>
            <a:pPr marL="3990340" marR="5080" indent="-28702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990975" algn="l"/>
              </a:tabLst>
            </a:pP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Simplified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Cluster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Model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 a 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Tool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Adapted for Collaborative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Labeling of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Lung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Cancer </a:t>
            </a:r>
            <a:r>
              <a:rPr sz="1500" b="1" spc="10" dirty="0">
                <a:solidFill>
                  <a:srgbClr val="005CA9"/>
                </a:solidFill>
                <a:latin typeface="Calibri"/>
                <a:cs typeface="Calibri"/>
              </a:rPr>
              <a:t>CT 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Scans.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Morozov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Gombolevskiy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V.,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Elizarov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et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Computer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Methods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and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Programs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in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Biomedicine.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Computer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Methods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and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Programs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in Biomedicine.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Volume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206,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July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2021,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106111.</a:t>
            </a:r>
            <a:endParaRPr sz="15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600"/>
              </a:spcBef>
              <a:tabLst>
                <a:tab pos="3644265" algn="l"/>
                <a:tab pos="3977640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-10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Эталонные</a:t>
            </a:r>
            <a:r>
              <a:rPr sz="1500" b="1" spc="5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медицинские</a:t>
            </a:r>
            <a:r>
              <a:rPr sz="1500" b="1" spc="5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датасеты</a:t>
            </a:r>
            <a:r>
              <a:rPr sz="1500" b="1" spc="5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(MosMedData)</a:t>
            </a:r>
            <a:r>
              <a:rPr sz="1500" b="1" spc="5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для</a:t>
            </a:r>
            <a:r>
              <a:rPr sz="1500" b="1" spc="5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независимой</a:t>
            </a:r>
            <a:r>
              <a:rPr sz="1500" b="1" spc="58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внешней</a:t>
            </a:r>
            <a:r>
              <a:rPr sz="1500" b="1" spc="5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оценки</a:t>
            </a:r>
            <a:endParaRPr sz="15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алгоритмов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основе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диагностике.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Павлов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Н.А.,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Андрейченко</a:t>
            </a:r>
            <a:endParaRPr sz="1500">
              <a:latin typeface="Calibri"/>
              <a:cs typeface="Calibri"/>
            </a:endParaRPr>
          </a:p>
          <a:p>
            <a:pPr marL="3990340" algn="just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А.Е.,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Владзимирский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Digital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Diagnostics.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2,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1.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49-65.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143027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1937" y="1193038"/>
            <a:ext cx="11605895" cy="464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6569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   </a:t>
            </a:r>
            <a:r>
              <a:rPr sz="1500" spc="120" dirty="0">
                <a:solidFill>
                  <a:srgbClr val="005CA9"/>
                </a:solidFill>
                <a:latin typeface="Arial MT"/>
                <a:cs typeface="Arial MT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Нормативно-правовое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регулирование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программного</a:t>
            </a:r>
            <a:r>
              <a:rPr sz="1500" b="1" spc="229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обеспечения</a:t>
            </a:r>
            <a:r>
              <a:rPr sz="1500" b="1" spc="2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для</a:t>
            </a:r>
            <a:r>
              <a:rPr sz="1500" b="1" spc="2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здравоохранения,</a:t>
            </a:r>
            <a:endParaRPr sz="1500">
              <a:latin typeface="Calibri"/>
              <a:cs typeface="Calibri"/>
            </a:endParaRPr>
          </a:p>
          <a:p>
            <a:pPr marL="4000500" marR="5080" algn="just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созданного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с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применением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технологий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искусственного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интеллекта,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в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Российской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Федерации.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Гусев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С.П., Кутичев В.А., Новицкий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Р.Э.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Медицинские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технологии.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Оценка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выбор.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2021;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43(1):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36-45.</a:t>
            </a:r>
            <a:endParaRPr sz="1500">
              <a:latin typeface="Calibri"/>
              <a:cs typeface="Calibri"/>
            </a:endParaRPr>
          </a:p>
          <a:p>
            <a:pPr marL="4000500" marR="6985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Автоматическое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определение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плотности печени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по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данным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томографии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и 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ультранизкодозной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томографии. 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Гончар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А.П.,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Елизаров А.Б.,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Кульберг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Н.С.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Новости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хирургии.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2020,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28,</a:t>
            </a:r>
            <a:r>
              <a:rPr sz="15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6,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636-647.</a:t>
            </a:r>
            <a:endParaRPr sz="1500">
              <a:latin typeface="Calibri"/>
              <a:cs typeface="Calibri"/>
            </a:endParaRPr>
          </a:p>
          <a:p>
            <a:pPr marL="4000500" marR="6985" indent="-287020" algn="just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Перспективы использования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технологий искусственного интеллекта (ИИ)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 рака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молочной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железы.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 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Говорухина В.Г.,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Диденко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В.В.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Вопросы онкологии.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2020,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66,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603-608.</a:t>
            </a:r>
            <a:endParaRPr sz="1500">
              <a:latin typeface="Calibri"/>
              <a:cs typeface="Calibri"/>
            </a:endParaRPr>
          </a:p>
          <a:p>
            <a:pPr marL="4000500" marR="6985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эффективности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внедрения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технологии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распознавания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речи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для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подготовки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протоколов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рентгенологических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исследований.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Кудрявцев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Н.Д.,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Сергунова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К.А.,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Иванова 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Г.В.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Врач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информационные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технологии.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№51.</a:t>
            </a:r>
            <a:endParaRPr sz="1500">
              <a:latin typeface="Calibri"/>
              <a:cs typeface="Calibri"/>
            </a:endParaRPr>
          </a:p>
          <a:p>
            <a:pPr marL="4000500" marR="113664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Московский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эксперимент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компьютерному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зрению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лучевой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диагностике.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Самбурский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С.Е.,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Сергунова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К.А.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Московская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медицина.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4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(38). С.32-39.</a:t>
            </a:r>
            <a:endParaRPr sz="1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95"/>
              </a:spcBef>
              <a:tabLst>
                <a:tab pos="36569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   </a:t>
            </a:r>
            <a:r>
              <a:rPr sz="1500" spc="85" dirty="0">
                <a:solidFill>
                  <a:srgbClr val="005CA9"/>
                </a:solidFill>
                <a:latin typeface="Arial MT"/>
                <a:cs typeface="Arial MT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Московский</a:t>
            </a:r>
            <a:r>
              <a:rPr sz="1500" b="1" spc="1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эксперимент</a:t>
            </a:r>
            <a:r>
              <a:rPr sz="1500" b="1" spc="1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по</a:t>
            </a:r>
            <a:r>
              <a:rPr sz="1500" b="1" spc="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применению</a:t>
            </a:r>
            <a:r>
              <a:rPr sz="1500" b="1" spc="1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компьютерного</a:t>
            </a:r>
            <a:r>
              <a:rPr sz="1500" b="1" spc="1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зрения</a:t>
            </a:r>
            <a:r>
              <a:rPr sz="1500" b="1" spc="1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лучевой</a:t>
            </a:r>
            <a:r>
              <a:rPr sz="1500" b="1" spc="1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диагностике:</a:t>
            </a:r>
            <a:endParaRPr sz="1500">
              <a:latin typeface="Calibri"/>
              <a:cs typeface="Calibri"/>
            </a:endParaRPr>
          </a:p>
          <a:p>
            <a:pPr marL="4000500" marR="6350" algn="just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вовлеченность врачей-рентгенологов.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Владзимирский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А.В.,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Ледихова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Н.В.,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Андрейченко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А.Е.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Врач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информационные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технологии.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4.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14-23.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779014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1937" y="1277873"/>
            <a:ext cx="11604625" cy="387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6569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   </a:t>
            </a:r>
            <a:r>
              <a:rPr sz="1500" spc="80" dirty="0">
                <a:solidFill>
                  <a:srgbClr val="005CA9"/>
                </a:solidFill>
                <a:latin typeface="Arial MT"/>
                <a:cs typeface="Arial MT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Научная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работа</a:t>
            </a:r>
            <a:r>
              <a:rPr sz="1500" b="1" spc="1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НПКЦ</a:t>
            </a:r>
            <a:r>
              <a:rPr sz="1500" b="1" spc="1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диагностики</a:t>
            </a:r>
            <a:r>
              <a:rPr sz="1500" b="1" spc="1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и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медицинских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технологий</a:t>
            </a:r>
            <a:r>
              <a:rPr sz="1500" b="1" spc="1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ДЗМ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1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контексте</a:t>
            </a:r>
            <a:r>
              <a:rPr sz="1500" b="1" spc="1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мировых</a:t>
            </a:r>
            <a:endParaRPr sz="1500">
              <a:latin typeface="Calibri"/>
              <a:cs typeface="Calibri"/>
            </a:endParaRPr>
          </a:p>
          <a:p>
            <a:pPr marL="4000500" algn="just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трендов.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Мокиенко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О.А.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Московская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медицина.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5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(39).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80-83.</a:t>
            </a:r>
            <a:endParaRPr sz="1500">
              <a:latin typeface="Calibri"/>
              <a:cs typeface="Calibri"/>
            </a:endParaRPr>
          </a:p>
          <a:p>
            <a:pPr marL="4000500" marR="6350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Валидация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диагностической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точности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«искусственного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интеллекта»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для 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выявления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рассеянного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склероза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условиях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городской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поликлиники</a:t>
            </a:r>
            <a:r>
              <a:rPr sz="1500" spc="-5" dirty="0">
                <a:solidFill>
                  <a:srgbClr val="005CA9"/>
                </a:solidFill>
                <a:latin typeface="Calibri"/>
                <a:cs typeface="Calibri"/>
              </a:rPr>
              <a:t>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С.П. Морозов, А.В.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Владзимирский,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Г.Н.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Черняева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Лучевая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диагностика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терапия.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2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(11):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58-65.</a:t>
            </a:r>
            <a:endParaRPr sz="1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90"/>
              </a:spcBef>
              <a:tabLst>
                <a:tab pos="36569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   </a:t>
            </a:r>
            <a:r>
              <a:rPr sz="1500" spc="70" dirty="0">
                <a:solidFill>
                  <a:srgbClr val="005CA9"/>
                </a:solidFill>
                <a:latin typeface="Arial MT"/>
                <a:cs typeface="Arial MT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Искусственный</a:t>
            </a:r>
            <a:r>
              <a:rPr sz="1500" b="1" spc="4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</a:t>
            </a:r>
            <a:r>
              <a:rPr sz="1500" b="1" spc="39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в</a:t>
            </a:r>
            <a:r>
              <a:rPr sz="1500" b="1" spc="3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скрининге</a:t>
            </a:r>
            <a:r>
              <a:rPr sz="1500" b="1" spc="40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рака</a:t>
            </a:r>
            <a:r>
              <a:rPr sz="1500" b="1" spc="3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легкого:</a:t>
            </a:r>
            <a:r>
              <a:rPr sz="1500" b="1" spc="4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оценка</a:t>
            </a:r>
            <a:r>
              <a:rPr sz="1500" b="1" spc="39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диагностической</a:t>
            </a:r>
            <a:r>
              <a:rPr sz="1500" b="1" spc="40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точности</a:t>
            </a:r>
            <a:endParaRPr sz="1500">
              <a:latin typeface="Calibri"/>
              <a:cs typeface="Calibri"/>
            </a:endParaRPr>
          </a:p>
          <a:p>
            <a:pPr marL="4000500" marR="6350" algn="just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для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анализа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низкодозовых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компьютерных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томографий.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С.П.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А.В.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Владзимирский, В.А.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Гомболевский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Туберкулез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болезни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легких. 2020.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98.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8. С.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24-31.</a:t>
            </a:r>
            <a:endParaRPr sz="1500">
              <a:latin typeface="Calibri"/>
              <a:cs typeface="Calibri"/>
            </a:endParaRPr>
          </a:p>
          <a:p>
            <a:pPr marL="4000500" marR="5715" indent="-287020" algn="just">
              <a:lnSpc>
                <a:spcPct val="100699"/>
              </a:lnSpc>
              <a:spcBef>
                <a:spcPts val="890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Keypoints localization for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joint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vertebra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detection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and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fracture severity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quantification.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Maxim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Pisov,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Vladimir 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Kondratenko,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Alexey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Zakharov et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Lecture Notes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in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Computer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Science. 2020.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Sep. 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29.</a:t>
            </a:r>
            <a:endParaRPr sz="1500">
              <a:latin typeface="Calibri"/>
              <a:cs typeface="Calibri"/>
            </a:endParaRPr>
          </a:p>
          <a:p>
            <a:pPr marL="4000500" marR="5080" indent="-287020" algn="just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4000500" algn="l"/>
              </a:tabLst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Волюметрия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эпикардиальной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жировой ткани: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сравнение полуавтоматического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измерения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и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алгоритма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машинного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обучения.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Чернина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В.Ю.,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Писов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М.Е.,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Беляев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М.Г.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Кардиология.</a:t>
            </a:r>
            <a:r>
              <a:rPr sz="150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60.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(9).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19-26.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220598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3556253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535609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42659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ИСКУССТВЕННЫЙ</a:t>
            </a:r>
            <a:r>
              <a:rPr spc="-70" dirty="0"/>
              <a:t> </a:t>
            </a:r>
            <a:r>
              <a:rPr spc="-10" dirty="0"/>
              <a:t>ИНТЕЛЛЕКТ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1937" y="1277873"/>
            <a:ext cx="11562080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6965" algn="l"/>
                <a:tab pos="39998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Clinical</a:t>
            </a:r>
            <a:r>
              <a:rPr sz="1500" b="1" spc="-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acceptance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of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software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based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on artificial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intelligence</a:t>
            </a:r>
            <a:r>
              <a:rPr sz="1500" b="1" spc="-4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technologies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(radiology).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S.P.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Morozov,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65" dirty="0">
                <a:solidFill>
                  <a:srgbClr val="565656"/>
                </a:solidFill>
                <a:latin typeface="Calibri"/>
                <a:cs typeface="Calibri"/>
              </a:rPr>
              <a:t>A.V.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Vladzymyrskyy,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V.G.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Klyashtornyy,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et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al.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Series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“Best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practices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in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medical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imaging”.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Issue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23.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M.,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2019.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27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p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656965" algn="l"/>
                <a:tab pos="39998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Artificial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intelligence</a:t>
            </a:r>
            <a:r>
              <a:rPr sz="1500" b="1" spc="-4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medical</a:t>
            </a:r>
            <a:r>
              <a:rPr sz="1500" b="1" spc="-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imaging.</a:t>
            </a:r>
            <a:endParaRPr sz="1500">
              <a:latin typeface="Calibri"/>
              <a:cs typeface="Calibri"/>
            </a:endParaRPr>
          </a:p>
          <a:p>
            <a:pPr marR="718820" algn="r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Ra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sc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aert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.,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Mo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r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o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z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v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S.</a:t>
            </a:r>
            <a:r>
              <a:rPr sz="1500" spc="-190" dirty="0">
                <a:solidFill>
                  <a:srgbClr val="565656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.,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lg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90" dirty="0">
                <a:solidFill>
                  <a:srgbClr val="565656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Sp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ri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er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I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er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ti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l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Publ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i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hi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n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g.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–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37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3 p.</a:t>
            </a:r>
            <a:endParaRPr sz="1500">
              <a:latin typeface="Calibri"/>
              <a:cs typeface="Calibri"/>
            </a:endParaRPr>
          </a:p>
          <a:p>
            <a:pPr marR="772795" algn="r">
              <a:lnSpc>
                <a:spcPct val="100000"/>
              </a:lnSpc>
              <a:spcBef>
                <a:spcPts val="790"/>
              </a:spcBef>
              <a:tabLst>
                <a:tab pos="3644265" algn="l"/>
                <a:tab pos="39871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Автоматическое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пакетное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определение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рентгеновской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плотности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печени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целью</a:t>
            </a:r>
            <a:endParaRPr sz="1500">
              <a:latin typeface="Calibri"/>
              <a:cs typeface="Calibri"/>
            </a:endParaRPr>
          </a:p>
          <a:p>
            <a:pPr marL="4000500" marR="177800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выявления субклинических заболеваний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печени</a:t>
            </a:r>
            <a:r>
              <a:rPr sz="1500" dirty="0">
                <a:solidFill>
                  <a:srgbClr val="005CA9"/>
                </a:solidFill>
                <a:latin typeface="Calibri"/>
                <a:cs typeface="Calibri"/>
              </a:rPr>
              <a:t>.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Кульберг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Н.С.,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Елизаров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А.Б.,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Новик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В.П. </a:t>
            </a:r>
            <a:r>
              <a:rPr sz="1500" spc="-3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Радиология-Практика.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2020.</a:t>
            </a:r>
            <a:r>
              <a:rPr sz="1500" spc="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 3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(81):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49-60.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3656965" algn="l"/>
                <a:tab pos="39998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Искусственный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интеллект: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диагностическая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точность</a:t>
            </a:r>
            <a:r>
              <a:rPr sz="1500" b="1" spc="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скрининга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туберкулеза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легких.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Морозов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С.П.,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Владзимирский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А.В.,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Ледихова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Н.В.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соавт.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Московская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медицина.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2019.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№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2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(30),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84.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3713479" algn="l"/>
                <a:tab pos="3999865" algn="l"/>
              </a:tabLst>
            </a:pPr>
            <a:r>
              <a:rPr sz="1500" dirty="0">
                <a:solidFill>
                  <a:srgbClr val="005CA9"/>
                </a:solidFill>
                <a:latin typeface="Times New Roman"/>
                <a:cs typeface="Times New Roman"/>
              </a:rPr>
              <a:t> 	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Оценка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объемов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эпикардиальной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и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перикардиальной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жировой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ткани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с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применением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алгоритмов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искусственного</a:t>
            </a:r>
            <a:r>
              <a:rPr sz="1500" b="1" spc="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интеллекта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по</a:t>
            </a:r>
            <a:r>
              <a:rPr sz="1500" b="1" spc="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данным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скрининговой</a:t>
            </a:r>
            <a:r>
              <a:rPr sz="1500" b="1" spc="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ультранизкодозной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компьютерной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томографии</a:t>
            </a:r>
            <a:r>
              <a:rPr sz="1500" b="1" spc="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грудной</a:t>
            </a:r>
            <a:r>
              <a:rPr sz="1500" b="1" spc="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клетки:</a:t>
            </a:r>
            <a:r>
              <a:rPr sz="1500" b="1" spc="-2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первые</a:t>
            </a:r>
            <a:r>
              <a:rPr sz="1500" b="1" spc="-3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результаты</a:t>
            </a:r>
            <a:r>
              <a:rPr sz="1500" b="1" spc="-1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b="1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Чернина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В.Ю.,</a:t>
            </a:r>
            <a:r>
              <a:rPr sz="15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Писов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М.Е.,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Соловьев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А.В.,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Чеснокова А.О.</a:t>
            </a:r>
            <a:r>
              <a:rPr sz="15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Трансляционная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медицина.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2019.</a:t>
            </a:r>
            <a:r>
              <a:rPr sz="1500" spc="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Т.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6., №</a:t>
            </a:r>
            <a:r>
              <a:rPr sz="1500" spc="-6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S1,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С.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383-384.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656965" algn="l"/>
                <a:tab pos="3999865" algn="l"/>
              </a:tabLst>
            </a:pPr>
            <a:r>
              <a:rPr sz="1500" u="heavy" dirty="0">
                <a:solidFill>
                  <a:srgbClr val="005CA9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500" spc="65" dirty="0">
                <a:solidFill>
                  <a:srgbClr val="005CA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5CA9"/>
                </a:solidFill>
                <a:latin typeface="Arial MT"/>
                <a:cs typeface="Arial MT"/>
              </a:rPr>
              <a:t>•	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Deep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learning-based</a:t>
            </a:r>
            <a:r>
              <a:rPr sz="1500" b="1" spc="-4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fully</a:t>
            </a:r>
            <a:r>
              <a:rPr sz="1500" b="1" spc="-3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automatic</a:t>
            </a:r>
            <a:r>
              <a:rPr sz="1500" b="1" spc="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segmentation</a:t>
            </a:r>
            <a:r>
              <a:rPr sz="1500" b="1" spc="-2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of</a:t>
            </a:r>
            <a:r>
              <a:rPr sz="1500" b="1" spc="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wrist cartilage</a:t>
            </a:r>
            <a:r>
              <a:rPr sz="1500" b="1" spc="-10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in</a:t>
            </a:r>
            <a:r>
              <a:rPr sz="1500" b="1" spc="-15" dirty="0">
                <a:solidFill>
                  <a:srgbClr val="005CA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libri"/>
                <a:cs typeface="Calibri"/>
              </a:rPr>
              <a:t>MR</a:t>
            </a:r>
            <a:r>
              <a:rPr sz="1500" b="1" spc="-5" dirty="0">
                <a:solidFill>
                  <a:srgbClr val="005CA9"/>
                </a:solidFill>
                <a:latin typeface="Calibri"/>
                <a:cs typeface="Calibri"/>
              </a:rPr>
              <a:t> images.</a:t>
            </a:r>
            <a:endParaRPr sz="1500">
              <a:latin typeface="Calibri"/>
              <a:cs typeface="Calibri"/>
            </a:endParaRPr>
          </a:p>
          <a:p>
            <a:pPr marL="400050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 Brui,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spc="-13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170" dirty="0">
                <a:solidFill>
                  <a:srgbClr val="565656"/>
                </a:solidFill>
                <a:latin typeface="Calibri"/>
                <a:cs typeface="Calibri"/>
              </a:rPr>
              <a:t>Y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fi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m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c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500" spc="-125" dirty="0">
                <a:solidFill>
                  <a:srgbClr val="565656"/>
                </a:solidFill>
                <a:latin typeface="Calibri"/>
                <a:cs typeface="Calibri"/>
              </a:rPr>
              <a:t>v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,</a:t>
            </a:r>
            <a:r>
              <a:rPr sz="1500" spc="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… 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A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nd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r</a:t>
            </a:r>
            <a:r>
              <a:rPr sz="1500" spc="-15" dirty="0">
                <a:solidFill>
                  <a:srgbClr val="565656"/>
                </a:solidFill>
                <a:latin typeface="Calibri"/>
                <a:cs typeface="Calibri"/>
              </a:rPr>
              <a:t>e</a:t>
            </a:r>
            <a:r>
              <a:rPr sz="1500" spc="-20" dirty="0">
                <a:solidFill>
                  <a:srgbClr val="565656"/>
                </a:solidFill>
                <a:latin typeface="Calibri"/>
                <a:cs typeface="Calibri"/>
              </a:rPr>
              <a:t>y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chen</a:t>
            </a:r>
            <a:r>
              <a:rPr sz="1500" spc="-45" dirty="0">
                <a:solidFill>
                  <a:srgbClr val="565656"/>
                </a:solidFill>
                <a:latin typeface="Calibri"/>
                <a:cs typeface="Calibri"/>
              </a:rPr>
              <a:t>k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r>
              <a:rPr sz="15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NMR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in Biomedic</a:t>
            </a:r>
            <a:r>
              <a:rPr sz="1500" spc="5" dirty="0">
                <a:solidFill>
                  <a:srgbClr val="565656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ne,</a:t>
            </a:r>
            <a:r>
              <a:rPr sz="1500" spc="-10" dirty="0">
                <a:solidFill>
                  <a:srgbClr val="565656"/>
                </a:solidFill>
                <a:latin typeface="Calibri"/>
                <a:cs typeface="Calibri"/>
              </a:rPr>
              <a:t> 2</a:t>
            </a:r>
            <a:r>
              <a:rPr sz="1500" spc="-5" dirty="0">
                <a:solidFill>
                  <a:srgbClr val="565656"/>
                </a:solidFill>
                <a:latin typeface="Calibri"/>
                <a:cs typeface="Calibri"/>
              </a:rPr>
              <a:t>020</a:t>
            </a:r>
            <a:r>
              <a:rPr sz="1500" dirty="0">
                <a:solidFill>
                  <a:srgbClr val="565656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433501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19812">
            <a:solidFill>
              <a:srgbClr val="D9D9D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2231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Times New Roman</vt:lpstr>
      <vt:lpstr>Office Theme</vt:lpstr>
      <vt:lpstr>Презентация PowerPoint</vt:lpstr>
      <vt:lpstr>Презентация PowerPoint</vt:lpstr>
      <vt:lpstr>ИСКУССТВЕННЫЙ ИНТЕЛЛЕКТ</vt:lpstr>
      <vt:lpstr>ИСКУССТВЕННЫЙ ИНТЕЛЛЕКТ</vt:lpstr>
      <vt:lpstr>ИСКУССТВЕННЫЙ ИНТЕЛЛЕКТ</vt:lpstr>
      <vt:lpstr>ИСКУССТВЕННЫЙ ИНТЕЛЛЕКТ</vt:lpstr>
      <vt:lpstr>ИСКУССТВЕННЫЙ ИНТЕЛЛЕКТ</vt:lpstr>
      <vt:lpstr>ИСКУССТВЕННЫЙ ИНТЕЛЛЕКТ</vt:lpstr>
      <vt:lpstr>ИСКУССТВЕННЫЙ ИНТЕЛЛЕКТ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Цыплакова</dc:creator>
  <cp:lastModifiedBy>Баскакова Александра Вячеславовна</cp:lastModifiedBy>
  <cp:revision>5</cp:revision>
  <dcterms:created xsi:type="dcterms:W3CDTF">2023-11-01T11:47:18Z</dcterms:created>
  <dcterms:modified xsi:type="dcterms:W3CDTF">2023-11-01T12:04:33Z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2023-11-01T00:00:00Z</vt:filetime>
  </property>
</Properties>
</file>